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7" r:id="rId3"/>
  </p:sldMasterIdLst>
  <p:notesMasterIdLst>
    <p:notesMasterId r:id="rId5"/>
  </p:notesMasterIdLst>
  <p:sldIdLst>
    <p:sldId id="279" r:id="rId4"/>
    <p:sldId id="307" r:id="rId6"/>
    <p:sldId id="308" r:id="rId7"/>
    <p:sldId id="310" r:id="rId8"/>
    <p:sldId id="283" r:id="rId9"/>
    <p:sldId id="433" r:id="rId10"/>
    <p:sldId id="311" r:id="rId11"/>
    <p:sldId id="468" r:id="rId12"/>
    <p:sldId id="495" r:id="rId13"/>
    <p:sldId id="494" r:id="rId14"/>
    <p:sldId id="362" r:id="rId15"/>
    <p:sldId id="434" r:id="rId16"/>
    <p:sldId id="496" r:id="rId17"/>
    <p:sldId id="497" r:id="rId18"/>
    <p:sldId id="469" r:id="rId19"/>
    <p:sldId id="470" r:id="rId20"/>
    <p:sldId id="498" r:id="rId21"/>
    <p:sldId id="499" r:id="rId22"/>
    <p:sldId id="500" r:id="rId23"/>
    <p:sldId id="501" r:id="rId24"/>
    <p:sldId id="502" r:id="rId25"/>
    <p:sldId id="471" r:id="rId26"/>
    <p:sldId id="503" r:id="rId27"/>
    <p:sldId id="504" r:id="rId28"/>
    <p:sldId id="505" r:id="rId29"/>
    <p:sldId id="506" r:id="rId30"/>
    <p:sldId id="507" r:id="rId31"/>
    <p:sldId id="472" r:id="rId32"/>
    <p:sldId id="508" r:id="rId33"/>
    <p:sldId id="509" r:id="rId34"/>
    <p:sldId id="510" r:id="rId35"/>
    <p:sldId id="511" r:id="rId36"/>
    <p:sldId id="512" r:id="rId37"/>
    <p:sldId id="513" r:id="rId38"/>
    <p:sldId id="514" r:id="rId39"/>
    <p:sldId id="515" r:id="rId40"/>
    <p:sldId id="516" r:id="rId41"/>
    <p:sldId id="359" r:id="rId42"/>
  </p:sldIdLst>
  <p:sldSz cx="9144000" cy="514477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581"/>
        <p:guide pos="2939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98;p1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2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5" name="Google Shape;705;p2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Slide 2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Slide 10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type="body" idx="1"/>
          </p:nvPr>
        </p:nvSpPr>
        <p:spPr>
          <a:xfrm rot="5400000">
            <a:off x="2874240" y="-1216519"/>
            <a:ext cx="339552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Slide 11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title"/>
          </p:nvPr>
        </p:nvSpPr>
        <p:spPr>
          <a:xfrm rot="5400000">
            <a:off x="6011552" y="772676"/>
            <a:ext cx="329309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type="body" idx="1"/>
          </p:nvPr>
        </p:nvSpPr>
        <p:spPr>
          <a:xfrm rot="5400000">
            <a:off x="1820553" y="-1208523"/>
            <a:ext cx="329309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">
  <p:cSld name="Slide 13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">
  <p:cSld name="Slide 15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7">
  <p:cSld name="Slide 17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8">
  <p:cSld name="Slide 18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Slide 2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Slide 7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https://chezamusicschool.co.ke</a:t>
            </a:r>
            <a:endParaRPr lang="en-US"/>
          </a:p>
        </p:txBody>
      </p:sp>
      <p:sp>
        <p:nvSpPr>
          <p:cNvPr id="24" name="Google Shape;24;p3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  <p:sp>
        <p:nvSpPr>
          <p:cNvPr id="25" name="Google Shape;25;p3"/>
          <p:cNvSpPr txBox="1"/>
          <p:nvPr/>
        </p:nvSpPr>
        <p:spPr>
          <a:xfrm>
            <a:off x="3721290" y="232284"/>
            <a:ext cx="1701428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59595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3</a:t>
            </a:r>
            <a:endParaRPr lang="en-US" altLang="tr-TR" sz="2000" b="1" i="0" u="none" strike="noStrike" cap="none">
              <a:solidFill>
                <a:srgbClr val="595959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grpSp>
        <p:nvGrpSpPr>
          <p:cNvPr id="26" name="Google Shape;26;p3"/>
          <p:cNvGrpSpPr/>
          <p:nvPr/>
        </p:nvGrpSpPr>
        <p:grpSpPr>
          <a:xfrm>
            <a:off x="1594247" y="700336"/>
            <a:ext cx="5955507" cy="31441"/>
            <a:chOff x="3060700" y="4724400"/>
            <a:chExt cx="5955507" cy="31432"/>
          </a:xfrm>
        </p:grpSpPr>
        <p:cxnSp>
          <p:nvCxnSpPr>
            <p:cNvPr id="27" name="Google Shape;27;p3"/>
            <p:cNvCxnSpPr/>
            <p:nvPr/>
          </p:nvCxnSpPr>
          <p:spPr>
            <a:xfrm>
              <a:off x="3060700" y="4724400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3060700" y="4755832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ransition spd="slow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Slide 7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https://chezamusicschool.co.ke</a:t>
            </a:r>
            <a:endParaRPr lang="en-US"/>
          </a:p>
        </p:txBody>
      </p:sp>
      <p:sp>
        <p:nvSpPr>
          <p:cNvPr id="24" name="Google Shape;24;p3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  <p:sp>
        <p:nvSpPr>
          <p:cNvPr id="25" name="Google Shape;25;p3"/>
          <p:cNvSpPr txBox="1"/>
          <p:nvPr/>
        </p:nvSpPr>
        <p:spPr>
          <a:xfrm>
            <a:off x="3721290" y="232284"/>
            <a:ext cx="1701428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59595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3</a:t>
            </a:r>
            <a:endParaRPr lang="en-US" altLang="tr-TR" sz="2000" b="1" i="0" u="none" strike="noStrike" cap="none">
              <a:solidFill>
                <a:srgbClr val="595959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grpSp>
        <p:nvGrpSpPr>
          <p:cNvPr id="26" name="Google Shape;26;p3"/>
          <p:cNvGrpSpPr/>
          <p:nvPr/>
        </p:nvGrpSpPr>
        <p:grpSpPr>
          <a:xfrm>
            <a:off x="1594247" y="700336"/>
            <a:ext cx="5955507" cy="31441"/>
            <a:chOff x="3060700" y="4724400"/>
            <a:chExt cx="5955507" cy="31432"/>
          </a:xfrm>
        </p:grpSpPr>
        <p:cxnSp>
          <p:nvCxnSpPr>
            <p:cNvPr id="27" name="Google Shape;27;p3"/>
            <p:cNvCxnSpPr/>
            <p:nvPr/>
          </p:nvCxnSpPr>
          <p:spPr>
            <a:xfrm>
              <a:off x="3060700" y="4724400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3060700" y="4755832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ransition spd="slow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Slide 1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ctrTitle"/>
          </p:nvPr>
        </p:nvSpPr>
        <p:spPr>
          <a:xfrm>
            <a:off x="685800" y="1598313"/>
            <a:ext cx="7772400" cy="110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type="subTitle" idx="1"/>
          </p:nvPr>
        </p:nvSpPr>
        <p:spPr>
          <a:xfrm>
            <a:off x="1371600" y="2915550"/>
            <a:ext cx="6400800" cy="131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lide 3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722313" y="3306196"/>
            <a:ext cx="7772400" cy="102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 panose="02040502050405020303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type="body" idx="1"/>
          </p:nvPr>
        </p:nvSpPr>
        <p:spPr>
          <a:xfrm>
            <a:off x="722313" y="2180708"/>
            <a:ext cx="77724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Slide 4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type="body" idx="1"/>
          </p:nvPr>
        </p:nvSpPr>
        <p:spPr>
          <a:xfrm>
            <a:off x="457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type="body" idx="2"/>
          </p:nvPr>
        </p:nvSpPr>
        <p:spPr>
          <a:xfrm>
            <a:off x="4648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Slide 5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6372200" y="2860576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PPT模板下载：www.1ppt.com/moban/          行业PPT模板：www.1ppt.com/hangye/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节日PPT模板：www.1ppt.com/jieri/          PPT素材：www.1ppt.com/sucai/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PPT背景图片：www.1ppt.com/beijing/        PPT图表：www.1ppt.com/tubiao/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精美PPT下载：www.1ppt.com/xiazai/         PPT教程： www.1ppt.com/powerpoint/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PPT课件：www.1ppt.com/kejian/             字体下载：www.1ppt.com/ziti/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工作总结PPT：www.1ppt.com/xiazai/zongjie/ 工作计划：www.1ppt.com/xiazai/jihua/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商务PPT模板：www.1ppt.com/moban/shangwu/  个人简历PPT：www.1ppt.com/xiazai/jianli/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毕业答辩PPT：www.1ppt.com/xiazai/dabian/  工作汇报PPT：www.1ppt.com/xiazai/huibao/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type="body" idx="1"/>
          </p:nvPr>
        </p:nvSpPr>
        <p:spPr>
          <a:xfrm>
            <a:off x="457200" y="1151690"/>
            <a:ext cx="4040188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2" name="Google Shape;52;p7"/>
          <p:cNvSpPr txBox="1"/>
          <p:nvPr>
            <p:ph type="body" idx="2"/>
          </p:nvPr>
        </p:nvSpPr>
        <p:spPr>
          <a:xfrm>
            <a:off x="457200" y="1631660"/>
            <a:ext cx="4040188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7"/>
          <p:cNvSpPr txBox="1"/>
          <p:nvPr>
            <p:ph type="body" idx="3"/>
          </p:nvPr>
        </p:nvSpPr>
        <p:spPr>
          <a:xfrm>
            <a:off x="4645026" y="1151690"/>
            <a:ext cx="404177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4" name="Google Shape;54;p7"/>
          <p:cNvSpPr txBox="1"/>
          <p:nvPr>
            <p:ph type="body" idx="4"/>
          </p:nvPr>
        </p:nvSpPr>
        <p:spPr>
          <a:xfrm>
            <a:off x="4645026" y="1631660"/>
            <a:ext cx="4041775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7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lide 6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Slide 8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457201" y="204851"/>
            <a:ext cx="3008313" cy="87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type="body" idx="1"/>
          </p:nvPr>
        </p:nvSpPr>
        <p:spPr>
          <a:xfrm>
            <a:off x="3575050" y="204851"/>
            <a:ext cx="5111750" cy="439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9"/>
          <p:cNvSpPr txBox="1"/>
          <p:nvPr>
            <p:ph type="body" idx="2"/>
          </p:nvPr>
        </p:nvSpPr>
        <p:spPr>
          <a:xfrm>
            <a:off x="457201" y="1076658"/>
            <a:ext cx="3008313" cy="351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9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Slide 9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type="title"/>
          </p:nvPr>
        </p:nvSpPr>
        <p:spPr>
          <a:xfrm>
            <a:off x="1792288" y="3601561"/>
            <a:ext cx="5486400" cy="42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/>
          <p:nvPr>
            <p:ph type="pic" idx="2"/>
          </p:nvPr>
        </p:nvSpPr>
        <p:spPr>
          <a:xfrm>
            <a:off x="1792288" y="459723"/>
            <a:ext cx="5486400" cy="3087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type="body" idx="1"/>
          </p:nvPr>
        </p:nvSpPr>
        <p:spPr>
          <a:xfrm>
            <a:off x="1792288" y="4026746"/>
            <a:ext cx="5486400" cy="6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0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Slide 10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type="body" idx="1"/>
          </p:nvPr>
        </p:nvSpPr>
        <p:spPr>
          <a:xfrm rot="5400000">
            <a:off x="2874240" y="-1216519"/>
            <a:ext cx="339552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Slide 11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title"/>
          </p:nvPr>
        </p:nvSpPr>
        <p:spPr>
          <a:xfrm rot="5400000">
            <a:off x="6011552" y="772676"/>
            <a:ext cx="329309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type="body" idx="1"/>
          </p:nvPr>
        </p:nvSpPr>
        <p:spPr>
          <a:xfrm rot="5400000">
            <a:off x="1820553" y="-1208523"/>
            <a:ext cx="329309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Slide 1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ctrTitle"/>
          </p:nvPr>
        </p:nvSpPr>
        <p:spPr>
          <a:xfrm>
            <a:off x="685800" y="1598313"/>
            <a:ext cx="7772400" cy="110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type="subTitle" idx="1"/>
          </p:nvPr>
        </p:nvSpPr>
        <p:spPr>
          <a:xfrm>
            <a:off x="1371600" y="2915550"/>
            <a:ext cx="6400800" cy="131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">
  <p:cSld name="Slide 13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">
  <p:cSld name="Slide 15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7">
  <p:cSld name="Slide 17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8">
  <p:cSld name="Slide 18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lide 3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722313" y="3306196"/>
            <a:ext cx="7772400" cy="102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 panose="02040502050405020303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type="body" idx="1"/>
          </p:nvPr>
        </p:nvSpPr>
        <p:spPr>
          <a:xfrm>
            <a:off x="722313" y="2180708"/>
            <a:ext cx="77724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Slide 4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type="body" idx="1"/>
          </p:nvPr>
        </p:nvSpPr>
        <p:spPr>
          <a:xfrm>
            <a:off x="457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type="body" idx="2"/>
          </p:nvPr>
        </p:nvSpPr>
        <p:spPr>
          <a:xfrm>
            <a:off x="4648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Slide 5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6372200" y="2860576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PPT模板下载：www.1ppt.com/moban/          行业PPT模板：www.1ppt.com/hangye/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节日PPT模板：www.1ppt.com/jieri/          PPT素材：www.1ppt.com/sucai/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PPT背景图片：www.1ppt.com/beijing/        PPT图表：www.1ppt.com/tubiao/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精美PPT下载：www.1ppt.com/xiazai/         PPT教程： www.1ppt.com/powerpoint/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PPT课件：www.1ppt.com/kejian/             字体下载：www.1ppt.com/ziti/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工作总结PPT：www.1ppt.com/xiazai/zongjie/ 工作计划：www.1ppt.com/xiazai/jihua/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商务PPT模板：www.1ppt.com/moban/shangwu/  个人简历PPT：www.1ppt.com/xiazai/jianli/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毕业答辩PPT：www.1ppt.com/xiazai/dabian/  工作汇报PPT：www.1ppt.com/xiazai/huibao/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type="body" idx="1"/>
          </p:nvPr>
        </p:nvSpPr>
        <p:spPr>
          <a:xfrm>
            <a:off x="457200" y="1151690"/>
            <a:ext cx="4040188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2" name="Google Shape;52;p7"/>
          <p:cNvSpPr txBox="1"/>
          <p:nvPr>
            <p:ph type="body" idx="2"/>
          </p:nvPr>
        </p:nvSpPr>
        <p:spPr>
          <a:xfrm>
            <a:off x="457200" y="1631660"/>
            <a:ext cx="4040188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7"/>
          <p:cNvSpPr txBox="1"/>
          <p:nvPr>
            <p:ph type="body" idx="3"/>
          </p:nvPr>
        </p:nvSpPr>
        <p:spPr>
          <a:xfrm>
            <a:off x="4645026" y="1151690"/>
            <a:ext cx="404177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4" name="Google Shape;54;p7"/>
          <p:cNvSpPr txBox="1"/>
          <p:nvPr>
            <p:ph type="body" idx="4"/>
          </p:nvPr>
        </p:nvSpPr>
        <p:spPr>
          <a:xfrm>
            <a:off x="4645026" y="1631660"/>
            <a:ext cx="4041775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7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lide 6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Slide 8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457201" y="204851"/>
            <a:ext cx="3008313" cy="87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type="body" idx="1"/>
          </p:nvPr>
        </p:nvSpPr>
        <p:spPr>
          <a:xfrm>
            <a:off x="3575050" y="204851"/>
            <a:ext cx="5111750" cy="439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9"/>
          <p:cNvSpPr txBox="1"/>
          <p:nvPr>
            <p:ph type="body" idx="2"/>
          </p:nvPr>
        </p:nvSpPr>
        <p:spPr>
          <a:xfrm>
            <a:off x="457201" y="1076658"/>
            <a:ext cx="3008313" cy="351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9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Slide 9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type="title"/>
          </p:nvPr>
        </p:nvSpPr>
        <p:spPr>
          <a:xfrm>
            <a:off x="1792288" y="3601561"/>
            <a:ext cx="5486400" cy="42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/>
          <p:nvPr>
            <p:ph type="pic" idx="2"/>
          </p:nvPr>
        </p:nvSpPr>
        <p:spPr>
          <a:xfrm>
            <a:off x="1792288" y="459723"/>
            <a:ext cx="5486400" cy="3087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type="body" idx="1"/>
          </p:nvPr>
        </p:nvSpPr>
        <p:spPr>
          <a:xfrm>
            <a:off x="1792288" y="4026746"/>
            <a:ext cx="5486400" cy="6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0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9" Type="http://schemas.openxmlformats.org/officeDocument/2006/relationships/theme" Target="../theme/theme2.xml"/><Relationship Id="rId18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 sz="4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 sz="4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hyperlink" Target="https://chezamusicschool.co.ke/mtg1l1" TargetMode="Externa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5" Type="http://schemas.openxmlformats.org/officeDocument/2006/relationships/notesSlide" Target="../notesSlides/notesSlide3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22.xml"/><Relationship Id="rId12" Type="http://schemas.openxmlformats.org/officeDocument/2006/relationships/tags" Target="../tags/tag21.xml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tags" Target="../tags/tag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hyperlink" Target="https://chezamusicschool.co.ke/mtg1l1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0"/>
          <p:cNvSpPr/>
          <p:nvPr/>
        </p:nvSpPr>
        <p:spPr>
          <a:xfrm>
            <a:off x="341630" y="3146425"/>
            <a:ext cx="8460740" cy="117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en-US" altLang="tr-TR" sz="72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Music Theory G3</a:t>
            </a:r>
            <a:endParaRPr lang="en-US" altLang="tr-TR" sz="72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3" name="Google Shape;103;p20"/>
          <p:cNvSpPr/>
          <p:nvPr/>
        </p:nvSpPr>
        <p:spPr>
          <a:xfrm>
            <a:off x="3563422" y="2666747"/>
            <a:ext cx="2016224" cy="311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None/>
            </a:pPr>
            <a:r>
              <a:rPr lang="en-US" altLang="tr-TR" sz="16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LESSON 2</a:t>
            </a:r>
            <a:endParaRPr lang="en-US" altLang="tr-TR" sz="16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2760" y="4487545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2" action="ppaction://hlinkfile"/>
              </a:rPr>
              <a:t>www.chezamusicschool.co.ke/mtg3l2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3397250" y="769620"/>
            <a:ext cx="338518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demisemiquaver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/home/maestro/Pictures/Screenshots/Screenshot from 2023-06-15 08-43-26.pngScreenshot from 2023-06-15 08-43-26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403543" y="1714500"/>
            <a:ext cx="8273415" cy="1086485"/>
          </a:xfrm>
          <a:prstGeom prst="rect">
            <a:avLst/>
          </a:prstGeom>
        </p:spPr>
      </p:pic>
      <p:sp>
        <p:nvSpPr>
          <p:cNvPr id="5" name="Google Shape;195;p25"/>
          <p:cNvSpPr/>
          <p:nvPr/>
        </p:nvSpPr>
        <p:spPr>
          <a:xfrm>
            <a:off x="1847215" y="1242695"/>
            <a:ext cx="6830695" cy="471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1         2         3       4            1          2      3          4             1       2     3   4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420" y="2800985"/>
            <a:ext cx="477520" cy="5695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785" y="2800985"/>
            <a:ext cx="477520" cy="5695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360" y="2800985"/>
            <a:ext cx="477520" cy="5695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880" y="2800985"/>
            <a:ext cx="477520" cy="5695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300" y="2800985"/>
            <a:ext cx="477520" cy="5695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6815" y="2800985"/>
            <a:ext cx="477520" cy="5695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0830" y="2800985"/>
            <a:ext cx="477520" cy="5695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9805" y="2800985"/>
            <a:ext cx="477520" cy="56959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1180" y="2800985"/>
            <a:ext cx="477520" cy="56959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8700" y="2800985"/>
            <a:ext cx="477520" cy="56959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4310" y="2800985"/>
            <a:ext cx="477520" cy="56959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9755" y="2800985"/>
            <a:ext cx="477520" cy="569595"/>
          </a:xfrm>
          <a:prstGeom prst="rect">
            <a:avLst/>
          </a:prstGeom>
        </p:spPr>
      </p:pic>
      <p:sp>
        <p:nvSpPr>
          <p:cNvPr id="21" name="Google Shape;195;p25"/>
          <p:cNvSpPr/>
          <p:nvPr/>
        </p:nvSpPr>
        <p:spPr>
          <a:xfrm>
            <a:off x="113030" y="1270000"/>
            <a:ext cx="2095500" cy="50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Number of beats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2" name="Google Shape;195;p25"/>
          <p:cNvSpPr/>
          <p:nvPr/>
        </p:nvSpPr>
        <p:spPr>
          <a:xfrm>
            <a:off x="99060" y="2821940"/>
            <a:ext cx="1492885" cy="50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Type of beat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8" name="Google Shape;195;p25"/>
          <p:cNvSpPr/>
          <p:nvPr/>
        </p:nvSpPr>
        <p:spPr>
          <a:xfrm>
            <a:off x="1073150" y="3952240"/>
            <a:ext cx="7126605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Notice that a dotted minim is equal to 2 dotted crotchet beats. Avoid using ties where not necessary.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910080" y="751205"/>
            <a:ext cx="5128895" cy="646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Answer the questions below: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302385" y="1480185"/>
            <a:ext cx="7240905" cy="25844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time signature for 3 dotted-crotchets beats in a bar?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How many dotted-crotchet beats are there in 12/8 time?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How many quavers are there in 9/8 time?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How do you differentiate simple time signature from compound time?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time signature for two dotted-crotchets beats in a bar?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How many dotted-crotchet beats are there in 6/8 time?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62075" y="912495"/>
            <a:ext cx="693293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time signature of the melody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362075" y="3878580"/>
            <a:ext cx="616712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time signature is 6/8. Two dotted-crotchets in each bar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/home/maestro/Pictures/Screenshots/chapter 2/exercise 1/Screenshot from 2023-05-23 21-06-30.pngScreenshot from 2023-05-23 21-06-3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68655" y="2076768"/>
            <a:ext cx="7959725" cy="136779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62075" y="912495"/>
            <a:ext cx="693293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time signature of the melody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362075" y="3878580"/>
            <a:ext cx="632333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time signature is 9/8. Three dotted-crotchets in each bar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/home/maestro/Pictures/Screenshots/chapter 2/exercise 1/Screenshot from 2023-05-23 21-06-35.pngScreenshot from 2023-05-23 21-06-3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68973" y="2076768"/>
            <a:ext cx="7959090" cy="136779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62075" y="912495"/>
            <a:ext cx="693293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time signature of the melody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362075" y="3878580"/>
            <a:ext cx="631571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time signature is 12/8. Four dotted-crotchets in each bar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/home/maestro/Pictures/Screenshots/chapter 2/exercise 1/Screenshot from 2023-05-23 21-07-10.pngScreenshot from 2023-05-23 21-07-1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68973" y="2077085"/>
            <a:ext cx="7959090" cy="136715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668020" y="912495"/>
            <a:ext cx="762698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Find the correct time signatures for the rhythms below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6" name="Picture 5" descr="Screenshot from 2023-05-24 10-07-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8020" y="2722245"/>
            <a:ext cx="5017135" cy="1250315"/>
          </a:xfrm>
          <a:prstGeom prst="rect">
            <a:avLst/>
          </a:prstGeom>
        </p:spPr>
      </p:pic>
      <p:pic>
        <p:nvPicPr>
          <p:cNvPr id="7" name="Picture 6" descr="Screenshot from 2023-05-24 10-07-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020" y="1643380"/>
            <a:ext cx="4891405" cy="1219200"/>
          </a:xfrm>
          <a:prstGeom prst="rect">
            <a:avLst/>
          </a:prstGeom>
        </p:spPr>
      </p:pic>
      <p:pic>
        <p:nvPicPr>
          <p:cNvPr id="8" name="Picture 7" descr="Screenshot from 2023-05-24 10-08-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885" y="3775710"/>
            <a:ext cx="4955540" cy="1235075"/>
          </a:xfrm>
          <a:prstGeom prst="rect">
            <a:avLst/>
          </a:prstGeom>
        </p:spPr>
      </p:pic>
      <p:sp>
        <p:nvSpPr>
          <p:cNvPr id="9" name="Google Shape;195;p25"/>
          <p:cNvSpPr/>
          <p:nvPr/>
        </p:nvSpPr>
        <p:spPr>
          <a:xfrm>
            <a:off x="6195695" y="1561465"/>
            <a:ext cx="1252855" cy="1301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6</a:t>
            </a:r>
            <a:b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</a:br>
            <a: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8</a:t>
            </a:r>
            <a:endParaRPr lang="en-US" altLang="tr-TR" sz="24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24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Google Shape;195;p25"/>
          <p:cNvSpPr/>
          <p:nvPr/>
        </p:nvSpPr>
        <p:spPr>
          <a:xfrm>
            <a:off x="6229350" y="2695575"/>
            <a:ext cx="1252855" cy="1301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9</a:t>
            </a:r>
            <a:b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</a:br>
            <a: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8</a:t>
            </a:r>
            <a:endParaRPr lang="en-US" altLang="tr-TR" sz="24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24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1" name="Google Shape;195;p25"/>
          <p:cNvSpPr/>
          <p:nvPr/>
        </p:nvSpPr>
        <p:spPr>
          <a:xfrm>
            <a:off x="6235700" y="3709670"/>
            <a:ext cx="1252855" cy="1301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6</a:t>
            </a:r>
            <a:b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</a:br>
            <a: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8</a:t>
            </a:r>
            <a:endParaRPr lang="en-US" altLang="tr-TR" sz="24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24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  <p:bldP spid="11" grpId="0"/>
      <p:bldP spid="1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Picture 3" descr="/home/maestro/Pictures/Screenshots/chapter 2/exercise 3/Screenshot from 2023-05-24 10-23-18.pngScreenshot from 2023-05-24 10-23-18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304925" y="1571625"/>
            <a:ext cx="6534150" cy="1628140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62075" y="725805"/>
            <a:ext cx="6932930" cy="133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note should be added in the rectangle to complete the bar?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6" name="Picture 5" descr="/home/maestro/Pictures/Screenshots/chapter 2/exercise 3/Screenshot from 2023-05-24 10-24-04.pngScreenshot from 2023-05-24 10-24-0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05560" y="2969578"/>
            <a:ext cx="6532880" cy="162750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867400" y="1721485"/>
            <a:ext cx="1109980" cy="141224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Picture 3" descr="/home/maestro/Pictures/Screenshots/chapter 2/exercise 3/Screenshot from 2023-05-24 10-23-24.pngScreenshot from 2023-05-24 10-23-24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305560" y="1571625"/>
            <a:ext cx="6532880" cy="1628140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62075" y="725805"/>
            <a:ext cx="6932930" cy="133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note should be added in the rectangle to complete the bar?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6" name="Picture 5" descr="/home/maestro/Pictures/Screenshots/chapter 2/exercise 3/Screenshot from 2023-05-24 10-24-11.pngScreenshot from 2023-05-24 10-24-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06830" y="2969578"/>
            <a:ext cx="6530340" cy="162750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100445" y="1679575"/>
            <a:ext cx="1109980" cy="141224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Picture 3" descr="/home/maestro/Pictures/Screenshots/chapter 2/exercise 3/Screenshot from 2023-05-24 10-23-42.pngScreenshot from 2023-05-24 10-23-4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305560" y="1571943"/>
            <a:ext cx="6532880" cy="162750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62075" y="725805"/>
            <a:ext cx="6932930" cy="133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note should be added in the rectangle to complete the bar?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6" name="Picture 5" descr="/home/maestro/Pictures/Screenshots/chapter 2/exercise 3/Screenshot from 2023-05-24 10-24-26.pngScreenshot from 2023-05-24 10-24-2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06830" y="2969896"/>
            <a:ext cx="6530340" cy="162687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100445" y="1679575"/>
            <a:ext cx="1109980" cy="141224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Picture 3" descr="/home/maestro/Pictures/Screenshots/chapter 2/exercise 4/Screenshot from 2023-05-24 20-10-51.pngScreenshot from 2023-05-24 20-10-5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305560" y="1756093"/>
            <a:ext cx="6532880" cy="125920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62075" y="725805"/>
            <a:ext cx="6932930" cy="133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(one) rest should be added in the rectangle to complete the bar?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6" name="Picture 5" descr="/home/maestro/Pictures/Screenshots/chapter 2/exercise 4/Screenshot from 2023-05-24 20-10-33.pngScreenshot from 2023-05-24 20-10-3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06830" y="3154046"/>
            <a:ext cx="6530340" cy="125857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864100" y="1812290"/>
            <a:ext cx="932180" cy="1069975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1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01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Pitch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03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2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02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77688" y="3684027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04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Keys &amp; Scales 1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Picture 3" descr="/home/maestro/Pictures/Screenshots/chapter 2/exercise 4/Screenshot from 2023-05-24 20-10-59.pngScreenshot from 2023-05-24 20-10-59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306195" y="1756093"/>
            <a:ext cx="6531610" cy="125920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62075" y="725805"/>
            <a:ext cx="6932930" cy="133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(one) rest should be added in the rectangle to complete the bar?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6" name="Picture 5" descr="/home/maestro/Pictures/Screenshots/chapter 2/exercise 4/Screenshot from 2023-05-24 20-10-25.pngScreenshot from 2023-05-24 20-10-2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07783" y="3154046"/>
            <a:ext cx="6528435" cy="125857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752850" y="1851025"/>
            <a:ext cx="727075" cy="1069975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Picture 3" descr="/home/maestro/Pictures/Screenshots/chapter 2/exercise 4/Screenshot from 2023-05-24 20-11-40.pngScreenshot from 2023-05-24 20-11-4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306195" y="1756410"/>
            <a:ext cx="6531610" cy="1258570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62075" y="725805"/>
            <a:ext cx="6932930" cy="133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(one) rest should be added in the rectangle to complete the bar?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6" name="Picture 5" descr="/home/maestro/Pictures/Screenshots/chapter 2/exercise 4/Screenshot from 2023-05-24 20-10-12.pngScreenshot from 2023-05-24 20-10-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07783" y="3154363"/>
            <a:ext cx="6528435" cy="125793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752850" y="1851025"/>
            <a:ext cx="727075" cy="1069975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" name="Picture 2" descr="/home/maestro/Pictures/Screenshots/chapter 2/exercise 5/Screenshot from 2023-05-24 20-25-42.pngScreenshot from 2023-05-24 20-25-4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581343" y="3154998"/>
            <a:ext cx="7955280" cy="1456690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89380" y="761365"/>
            <a:ext cx="693293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time signature of the melody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/home/maestro/Pictures/Screenshots/chapter 2/exercise 5/Screenshot from 2023-05-24 20-25-54.pngScreenshot from 2023-05-24 20-25-5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93090" y="1605598"/>
            <a:ext cx="7958455" cy="145669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" name="Picture 2" descr="/home/maestro/Pictures/Screenshots/chapter 2/exercise 5/Screenshot from 2023-05-24 20-54-43.pngScreenshot from 2023-05-24 20-54-4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581343" y="3155316"/>
            <a:ext cx="7955280" cy="145605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89380" y="761365"/>
            <a:ext cx="693293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time signature of the melody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/home/maestro/Pictures/Screenshots/chapter 2/exercise 5/Screenshot from 2023-05-24 20-54-51.pngScreenshot from 2023-05-24 20-54-5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94678" y="1605598"/>
            <a:ext cx="7955280" cy="145669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1484630" y="679450"/>
            <a:ext cx="581660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notes in compound time</a:t>
            </a:r>
            <a:endParaRPr lang="en-US" altLang="tr-TR" sz="1800" b="1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1113155"/>
            <a:ext cx="6864350" cy="785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compound time, notes are grouped to show the beats, just like in simple time. The following, however, should be noted: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9" name="Picture 8" descr="Screenshot from 2023-05-23 21-04-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4875" y="2078990"/>
            <a:ext cx="7334250" cy="1259840"/>
          </a:xfrm>
          <a:prstGeom prst="rect">
            <a:avLst/>
          </a:prstGeom>
        </p:spPr>
      </p:pic>
      <p:sp>
        <p:nvSpPr>
          <p:cNvPr id="18" name="Google Shape;145;p23"/>
          <p:cNvSpPr/>
          <p:nvPr/>
        </p:nvSpPr>
        <p:spPr>
          <a:xfrm>
            <a:off x="1139825" y="3519170"/>
            <a:ext cx="6864350" cy="785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Beams: </a:t>
            </a: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Notes are always beamed to make dotted-crotchet beats. 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1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Multiple beats are  NOT beamed together</a:t>
            </a:r>
            <a:endParaRPr lang="en-US" altLang="tr-TR" sz="1800" b="1" i="1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828165" y="2364105"/>
            <a:ext cx="403860" cy="708025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2282825" y="2364105"/>
            <a:ext cx="520700" cy="708025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2854325" y="2354580"/>
            <a:ext cx="604520" cy="708025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8" grpId="0"/>
      <p:bldP spid="18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1484630" y="679450"/>
            <a:ext cx="581660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notes in compound time</a:t>
            </a:r>
            <a:endParaRPr lang="en-US" altLang="tr-TR" sz="1800" b="1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1113155"/>
            <a:ext cx="6864350" cy="785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compound time, notes are grouped to show the beats, just like in simple time. The following, however, should be noted: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8" name="Google Shape;145;p23"/>
          <p:cNvSpPr/>
          <p:nvPr/>
        </p:nvSpPr>
        <p:spPr>
          <a:xfrm>
            <a:off x="1139825" y="3519170"/>
            <a:ext cx="6864350" cy="115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Ties: </a:t>
            </a: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Ties are used to join notes that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go across different beats</a:t>
            </a: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, but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not to join the notes within a beat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1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Two full beats are written as a dotted minim.</a:t>
            </a:r>
            <a:endParaRPr lang="en-US" altLang="tr-TR" sz="1800" b="1" i="1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3-05-24 20-54-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5200" y="2081530"/>
            <a:ext cx="6854825" cy="125476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8" grpId="0"/>
      <p:bldP spid="18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1484630" y="679450"/>
            <a:ext cx="581660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rests in compound time</a:t>
            </a:r>
            <a:endParaRPr lang="en-US" altLang="tr-TR" sz="1800" b="1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1113155"/>
            <a:ext cx="6864350" cy="785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compound time, each new silent beat is given a new rest, just like in simple time. The following, however, is an exception: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8" name="Google Shape;145;p23"/>
          <p:cNvSpPr/>
          <p:nvPr/>
        </p:nvSpPr>
        <p:spPr>
          <a:xfrm>
            <a:off x="1139825" y="3519170"/>
            <a:ext cx="6864350" cy="1318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12/8, </a:t>
            </a: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use a dotted minim rest                    for the first two or last two beats of the bar,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but not across the middle of the bar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If two last quavers of a beat are silent, two quaver rests are used.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80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/home/maestro/Pictures/Screenshots/Screenshot from 2023-06-15 10-40-50.pngScreenshot from 2023-06-15 10-40-5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65200" y="2305050"/>
            <a:ext cx="6854825" cy="8077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t="16533"/>
          <a:stretch>
            <a:fillRect/>
          </a:stretch>
        </p:blipFill>
        <p:spPr>
          <a:xfrm>
            <a:off x="4763135" y="3670935"/>
            <a:ext cx="714375" cy="19875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670685" y="2283460"/>
            <a:ext cx="617220" cy="89154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387725" y="2263140"/>
            <a:ext cx="617220" cy="89154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570730" y="2294255"/>
            <a:ext cx="617220" cy="89154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6330315" y="2263140"/>
            <a:ext cx="453390" cy="89154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8" grpId="0"/>
      <p:bldP spid="18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1484630" y="679450"/>
            <a:ext cx="581660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rests in compound time</a:t>
            </a:r>
            <a:endParaRPr lang="en-US" altLang="tr-TR" sz="1800" b="1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1113155"/>
            <a:ext cx="6864350" cy="785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compound time, each new silent beat is given a new rest, just like in simple time. The following, however, is an exception: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8" name="Google Shape;145;p23"/>
          <p:cNvSpPr/>
          <p:nvPr/>
        </p:nvSpPr>
        <p:spPr>
          <a:xfrm>
            <a:off x="1139825" y="3519170"/>
            <a:ext cx="6864350" cy="50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1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completely silent bar will use a semibreve rest.</a:t>
            </a:r>
            <a:endParaRPr lang="en-US" altLang="tr-TR" sz="1800" b="1" i="1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/home/maestro/Pictures/Screenshots/Screenshot from 2023-06-15 10-44-27.pngScreenshot from 2023-06-15 10-44-27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304925" y="2305050"/>
            <a:ext cx="6175375" cy="80772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083685" y="2225675"/>
            <a:ext cx="617220" cy="89154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8" grpId="0"/>
      <p:bldP spid="18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62075" y="912495"/>
            <a:ext cx="693293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of rests in compound time</a:t>
            </a:r>
            <a:endParaRPr lang="en-US" altLang="tr-TR" sz="20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102995" y="3553460"/>
            <a:ext cx="7125970" cy="72199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If the first two quavers in a beat are silent, use crotchet rest.</a:t>
            </a:r>
            <a:endParaRPr lang="en-US" altLang="tr-TR" sz="180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If the second two are silent, use two quaver rests as illustrated above.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3-05-24 21-22-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4535" y="1648460"/>
            <a:ext cx="7882890" cy="179832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000375" y="2019935"/>
            <a:ext cx="617220" cy="89154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760845" y="2019935"/>
            <a:ext cx="1165860" cy="89154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083935" y="1725930"/>
            <a:ext cx="2037080" cy="1522095"/>
          </a:xfrm>
          <a:prstGeom prst="roundRect">
            <a:avLst/>
          </a:prstGeom>
          <a:noFill/>
          <a:ln w="28575" cmpd="sng">
            <a:solidFill>
              <a:schemeClr val="bg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2715260" y="1797685"/>
            <a:ext cx="2037080" cy="1522095"/>
          </a:xfrm>
          <a:prstGeom prst="roundRect">
            <a:avLst/>
          </a:prstGeom>
          <a:noFill/>
          <a:ln w="28575" cmpd="sng">
            <a:solidFill>
              <a:schemeClr val="bg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11" grpId="0" animBg="1"/>
      <p:bldP spid="5" grpId="1"/>
      <p:bldP spid="12" grpId="1" animBg="1"/>
      <p:bldP spid="11" grpId="1" animBg="1"/>
      <p:bldP spid="7" grpId="0" animBg="1"/>
      <p:bldP spid="8" grpId="0" animBg="1"/>
      <p:bldP spid="7" grpId="1" animBg="1"/>
      <p:bldP spid="8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Google Shape;145;p23"/>
          <p:cNvSpPr/>
          <p:nvPr/>
        </p:nvSpPr>
        <p:spPr>
          <a:xfrm>
            <a:off x="1139825" y="1113155"/>
            <a:ext cx="6864350" cy="785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following bar grouped correctly?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5" name="Picture 4" descr="Screenshot from 2023-05-24 21-29-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9825" y="1495425"/>
            <a:ext cx="6799580" cy="1551305"/>
          </a:xfrm>
          <a:prstGeom prst="rect">
            <a:avLst/>
          </a:prstGeom>
        </p:spPr>
      </p:pic>
      <p:sp>
        <p:nvSpPr>
          <p:cNvPr id="18" name="Google Shape;145;p23"/>
          <p:cNvSpPr/>
          <p:nvPr/>
        </p:nvSpPr>
        <p:spPr>
          <a:xfrm>
            <a:off x="1075055" y="2970530"/>
            <a:ext cx="6864350" cy="607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NO. </a:t>
            </a:r>
            <a:r>
              <a:rPr lang="en-US" altLang="tr-TR" sz="180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Part of the first beat is grouped with the second beat.</a:t>
            </a:r>
            <a:endParaRPr lang="en-US" altLang="tr-TR" sz="180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8" name="Picture 7" descr="/home/maestro/Pictures/Screenshots/chapter 2/exercise 7/Screenshot from 2023-05-24 21-28-35.pngScreenshot from 2023-05-24 21-28-3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40143" y="3391535"/>
            <a:ext cx="6798945" cy="155130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428875" y="1825625"/>
            <a:ext cx="1165860" cy="89154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428875" y="3762375"/>
            <a:ext cx="1165860" cy="89154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8" grpId="0"/>
      <p:bldP spid="11" grpId="0" animBg="1"/>
      <p:bldP spid="10" grpId="0" animBg="1"/>
      <p:bldP spid="18" grpId="1"/>
      <p:bldP spid="11" grpId="1" animBg="1"/>
      <p:bldP spid="10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Keys &amp; Scales 2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05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 lnSpcReduction="200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Tonic Triads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07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Intervals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06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36465" y="3684270"/>
            <a:ext cx="483235" cy="46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08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Terms and Signs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Google Shape;145;p23"/>
          <p:cNvSpPr/>
          <p:nvPr/>
        </p:nvSpPr>
        <p:spPr>
          <a:xfrm>
            <a:off x="1139825" y="1113155"/>
            <a:ext cx="6864350" cy="785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following bar grouped correctly?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5" name="Picture 4" descr="/home/maestro/Pictures/Screenshots/chapter 2/exercise 7/Screenshot from 2023-05-24 21-34-08.pngScreenshot from 2023-05-24 21-34-08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40143" y="1495425"/>
            <a:ext cx="6798945" cy="1551305"/>
          </a:xfrm>
          <a:prstGeom prst="rect">
            <a:avLst/>
          </a:prstGeom>
        </p:spPr>
      </p:pic>
      <p:sp>
        <p:nvSpPr>
          <p:cNvPr id="18" name="Google Shape;145;p23"/>
          <p:cNvSpPr/>
          <p:nvPr/>
        </p:nvSpPr>
        <p:spPr>
          <a:xfrm>
            <a:off x="1075055" y="2970530"/>
            <a:ext cx="6864350" cy="607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NO. </a:t>
            </a:r>
            <a:r>
              <a:rPr lang="en-US" altLang="tr-TR" sz="180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second and third beats are not grouped correctly</a:t>
            </a:r>
            <a:r>
              <a:rPr lang="en-US" altLang="tr-TR" sz="180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</a:t>
            </a:r>
            <a:endParaRPr lang="en-US" altLang="tr-TR" sz="180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8" name="Picture 7" descr="/home/maestro/Pictures/Screenshots/chapter 2/exercise 7/Screenshot from 2023-05-24 21-32-57.pngScreenshot from 2023-05-24 21-32-5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40143" y="3391853"/>
            <a:ext cx="6798945" cy="155067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3989070" y="1898650"/>
            <a:ext cx="1754505" cy="89154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5883275" y="3721735"/>
            <a:ext cx="1165860" cy="89154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3989070" y="3725545"/>
            <a:ext cx="1754505" cy="89154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883275" y="1892300"/>
            <a:ext cx="1165860" cy="891540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8" grpId="0"/>
      <p:bldP spid="2" grpId="0" animBg="1"/>
      <p:bldP spid="6" grpId="0" animBg="1"/>
      <p:bldP spid="18" grpId="1"/>
      <p:bldP spid="2" grpId="1" animBg="1"/>
      <p:bldP spid="6" grpId="1" animBg="1"/>
      <p:bldP spid="4" grpId="0" animBg="1"/>
      <p:bldP spid="3" grpId="0" animBg="1"/>
      <p:bldP spid="4" grpId="1" animBg="1"/>
      <p:bldP spid="3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Google Shape;145;p23"/>
          <p:cNvSpPr/>
          <p:nvPr/>
        </p:nvSpPr>
        <p:spPr>
          <a:xfrm>
            <a:off x="1139825" y="966470"/>
            <a:ext cx="6864350" cy="785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bar in the following melody is NOT grouped correctly?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8" name="Google Shape;145;p23"/>
          <p:cNvSpPr/>
          <p:nvPr/>
        </p:nvSpPr>
        <p:spPr>
          <a:xfrm>
            <a:off x="1075055" y="2837180"/>
            <a:ext cx="6864350" cy="607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second bar. When the last two quavers of a dotted-crotchet beat are silent, use two quaver rests instead of crotchet rest:</a:t>
            </a:r>
            <a:endParaRPr lang="en-US" altLang="tr-TR" sz="180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9" name="Picture 8" descr="Screenshot from 2023-05-24 21-50-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8795" y="1378585"/>
            <a:ext cx="8266430" cy="1444625"/>
          </a:xfrm>
          <a:prstGeom prst="rect">
            <a:avLst/>
          </a:prstGeom>
        </p:spPr>
      </p:pic>
      <p:pic>
        <p:nvPicPr>
          <p:cNvPr id="10" name="Picture 9" descr="/home/maestro/Pictures/Screenshots/chapter 2/exercise 8/Screenshot from 2023-05-24 21-51-23.pngScreenshot from 2023-05-24 21-51-2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18795" y="3492818"/>
            <a:ext cx="8266430" cy="144399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8" grpId="0"/>
      <p:bldP spid="18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Google Shape;145;p23"/>
          <p:cNvSpPr/>
          <p:nvPr/>
        </p:nvSpPr>
        <p:spPr>
          <a:xfrm>
            <a:off x="1139825" y="802005"/>
            <a:ext cx="6864350" cy="785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following bar in simple or compound time? Duple, Triple or quadruple?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8" name="Google Shape;145;p23"/>
          <p:cNvSpPr/>
          <p:nvPr/>
        </p:nvSpPr>
        <p:spPr>
          <a:xfrm>
            <a:off x="1075055" y="3677285"/>
            <a:ext cx="6864350" cy="799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This is in </a:t>
            </a:r>
            <a:r>
              <a:rPr lang="en-US" altLang="tr-TR" sz="1800" b="1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compound triple time</a:t>
            </a:r>
            <a:endParaRPr lang="en-US" altLang="tr-TR" sz="1800" b="1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It has 3 dotted crotchet beats in a bar</a:t>
            </a:r>
            <a:endParaRPr lang="en-US" altLang="tr-TR" sz="180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3-05-25 08-49-0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9825" y="1587500"/>
            <a:ext cx="7501255" cy="184594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8" grpId="0"/>
      <p:bldP spid="18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Google Shape;145;p23"/>
          <p:cNvSpPr/>
          <p:nvPr/>
        </p:nvSpPr>
        <p:spPr>
          <a:xfrm>
            <a:off x="1139825" y="802005"/>
            <a:ext cx="6864350" cy="785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following bar in simple or compound time? Duple, Triple or quadruple?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8" name="Google Shape;145;p23"/>
          <p:cNvSpPr/>
          <p:nvPr/>
        </p:nvSpPr>
        <p:spPr>
          <a:xfrm>
            <a:off x="1075055" y="3677285"/>
            <a:ext cx="6864350" cy="799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This is in </a:t>
            </a:r>
            <a:r>
              <a:rPr lang="en-US" altLang="tr-TR" sz="1800" b="1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simple </a:t>
            </a:r>
            <a:r>
              <a:rPr lang="en-US" altLang="tr-TR" sz="1800" b="1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triple time</a:t>
            </a:r>
            <a:endParaRPr lang="en-US" altLang="tr-TR" sz="1800" b="1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It has 3 quaver beats in a bar</a:t>
            </a:r>
            <a:endParaRPr lang="en-US" altLang="tr-TR" sz="180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/home/maestro/Pictures/Screenshots/chapter 2/exercise 9/Screenshot from 2023-05-25 08-52-09.pngScreenshot from 2023-05-25 08-52-09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39825" y="1587818"/>
            <a:ext cx="7501255" cy="184531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8" grpId="0"/>
      <p:bldP spid="18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Google Shape;145;p23"/>
          <p:cNvSpPr/>
          <p:nvPr/>
        </p:nvSpPr>
        <p:spPr>
          <a:xfrm>
            <a:off x="1139825" y="802005"/>
            <a:ext cx="6864350" cy="785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following bar in simple or compound time? Duple, Triple or quadruple?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8" name="Google Shape;145;p23"/>
          <p:cNvSpPr/>
          <p:nvPr/>
        </p:nvSpPr>
        <p:spPr>
          <a:xfrm>
            <a:off x="1075055" y="3677285"/>
            <a:ext cx="6864350" cy="799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This is in </a:t>
            </a:r>
            <a:r>
              <a:rPr lang="en-US" altLang="tr-TR" sz="1800" b="1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simple quadruple </a:t>
            </a:r>
            <a:r>
              <a:rPr lang="en-US" altLang="tr-TR" sz="1800" b="1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time</a:t>
            </a:r>
            <a:endParaRPr lang="en-US" altLang="tr-TR" sz="1800" b="1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It has 4 crotchet beats in the bar</a:t>
            </a:r>
            <a:endParaRPr lang="en-US" altLang="tr-TR" sz="180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/home/maestro/Pictures/Screenshots/chapter 2/exercise 9/Screenshot from 2023-05-25 08-52-15.pngScreenshot from 2023-05-25 08-52-1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41095" y="1587818"/>
            <a:ext cx="7498715" cy="184531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8" grpId="0"/>
      <p:bldP spid="18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Google Shape;145;p23"/>
          <p:cNvSpPr/>
          <p:nvPr/>
        </p:nvSpPr>
        <p:spPr>
          <a:xfrm>
            <a:off x="1139825" y="802005"/>
            <a:ext cx="6864350" cy="785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Differentiate the grouping in the following 9/8 and 3/4 bars containing the same notes in the bar: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3-05-25 08-55-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3020" y="1681480"/>
            <a:ext cx="6328410" cy="323342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Google Shape;145;p23"/>
          <p:cNvSpPr/>
          <p:nvPr/>
        </p:nvSpPr>
        <p:spPr>
          <a:xfrm>
            <a:off x="1139825" y="914400"/>
            <a:ext cx="6864350" cy="48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following bar in 3/4 or 6/8?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8" name="Google Shape;145;p23"/>
          <p:cNvSpPr/>
          <p:nvPr/>
        </p:nvSpPr>
        <p:spPr>
          <a:xfrm>
            <a:off x="1139825" y="3321050"/>
            <a:ext cx="6864350" cy="1223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This is in </a:t>
            </a:r>
            <a:r>
              <a:rPr lang="en-US" altLang="tr-TR" sz="1800" b="1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3/4</a:t>
            </a:r>
            <a:endParaRPr lang="en-US" altLang="tr-TR" sz="1800" b="1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grouping is done in crotchet beats, not dotted crotchets.</a:t>
            </a:r>
            <a:endParaRPr lang="en-US" altLang="tr-TR" sz="180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Remember triplets are done in time of two of the same value. </a:t>
            </a:r>
            <a:endParaRPr lang="en-US" altLang="tr-TR" sz="180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/home/maestro/Pictures/Screenshots/chapter 2/exercise 10/Screenshot from 2023-05-25 09-41-17.pngScreenshot from 2023-05-25 09-41-17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41095" y="1939290"/>
            <a:ext cx="7498715" cy="114236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8" grpId="0"/>
      <p:bldP spid="18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Google Shape;145;p23"/>
          <p:cNvSpPr/>
          <p:nvPr/>
        </p:nvSpPr>
        <p:spPr>
          <a:xfrm>
            <a:off x="1139825" y="914400"/>
            <a:ext cx="6864350" cy="483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following bar in 3/4 or 6/8?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8" name="Google Shape;145;p23"/>
          <p:cNvSpPr/>
          <p:nvPr/>
        </p:nvSpPr>
        <p:spPr>
          <a:xfrm>
            <a:off x="1139825" y="3321050"/>
            <a:ext cx="6864350" cy="1223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This is in </a:t>
            </a:r>
            <a:r>
              <a:rPr lang="en-US" altLang="tr-TR" sz="1800" b="1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6/8</a:t>
            </a:r>
            <a:endParaRPr lang="en-US" altLang="tr-TR" sz="1800" b="1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800" b="1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grouping is done in dotted-crotchet beats, not crotchets. </a:t>
            </a:r>
            <a:endParaRPr lang="en-US" altLang="tr-TR" sz="180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3-05-25 09-41-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9825" y="1617345"/>
            <a:ext cx="7828915" cy="119253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8" grpId="0"/>
      <p:bldP spid="18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42"/>
          <p:cNvSpPr/>
          <p:nvPr/>
        </p:nvSpPr>
        <p:spPr>
          <a:xfrm>
            <a:off x="324163" y="2530592"/>
            <a:ext cx="8496944" cy="1173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tr-TR" sz="72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Thank you, Friends</a:t>
            </a:r>
            <a:endParaRPr sz="72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4030" y="4196080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1" action="ppaction://hlinkfile"/>
              </a:rPr>
              <a:t>www.chezamusicschool.co.ke/mtg3l2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6"/>
          <p:cNvSpPr txBox="1"/>
          <p:nvPr/>
        </p:nvSpPr>
        <p:spPr>
          <a:xfrm>
            <a:off x="1694180" y="341630"/>
            <a:ext cx="5755005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tr-TR" sz="2000" b="1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YaHei" charset="-122"/>
                <a:cs typeface="Times New Roman" panose="02020603050405020304" pitchFamily="18" charset="0"/>
              </a:rPr>
              <a:t>Terms &amp; Signs for the day:</a:t>
            </a:r>
            <a:endParaRPr lang="en-US" altLang="tr-TR" sz="2000" b="1" kern="0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icrosoft YaHei" charset="-122"/>
              <a:cs typeface="Times New Roman" panose="02020603050405020304" pitchFamily="18" charset="0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858520" y="854075"/>
            <a:ext cx="3941445" cy="4290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ben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well 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prima, primo-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first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sembre -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always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simile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in the same way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subito -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suddenly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1918120" y="1780031"/>
            <a:ext cx="1064990" cy="90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0</a:t>
            </a:r>
            <a:r>
              <a:rPr lang="en-US" alt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</a:t>
            </a:r>
            <a:endParaRPr lang="en-US" altLang="tr-TR" sz="54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126" name="Google Shape;126;p22"/>
          <p:cNvCxnSpPr/>
          <p:nvPr/>
        </p:nvCxnSpPr>
        <p:spPr>
          <a:xfrm>
            <a:off x="1753279" y="2573068"/>
            <a:ext cx="1378561" cy="0"/>
          </a:xfrm>
          <a:prstGeom prst="straightConnector1">
            <a:avLst/>
          </a:prstGeom>
          <a:noFill/>
          <a:ln w="12700" cap="flat" cmpd="sng">
            <a:solidFill>
              <a:srgbClr val="3F3F3F">
                <a:alpha val="77647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22"/>
          <p:cNvSpPr txBox="1"/>
          <p:nvPr/>
        </p:nvSpPr>
        <p:spPr>
          <a:xfrm>
            <a:off x="1918121" y="2617808"/>
            <a:ext cx="1033700" cy="238527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100" b="1" i="0" u="none" strike="noStrike" cap="none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3</a:t>
            </a: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3312795" y="2104390"/>
            <a:ext cx="2539365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Rhythm 2</a:t>
            </a:r>
            <a:endParaRPr lang="en-US" altLang="tr-TR" sz="20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3312795" y="2736850"/>
            <a:ext cx="5070475" cy="1696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SIMPLE AND COMPOUND TIME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NOTES AND RESTS IN COMPOUND TIME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COMPOUND TIME: DUPLE, TRIPLE AND QUADRUPLE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2608580" y="679450"/>
            <a:ext cx="381508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Simple and compound time</a:t>
            </a:r>
            <a:endParaRPr lang="en-US" altLang="tr-TR" sz="1800" b="1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1113155"/>
            <a:ext cx="6864350" cy="785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simple time, each beat divides into 2. A minim beat can be divided into 2 crotchets, crotchet beat into 2 quavers etc.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45;p23"/>
          <p:cNvSpPr/>
          <p:nvPr/>
        </p:nvSpPr>
        <p:spPr>
          <a:xfrm>
            <a:off x="1290320" y="1983105"/>
            <a:ext cx="1847215" cy="3016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2   3    4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4   4    4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2   3    4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2   2    2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3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8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Google Shape;145;p23"/>
          <p:cNvSpPr/>
          <p:nvPr/>
        </p:nvSpPr>
        <p:spPr>
          <a:xfrm>
            <a:off x="3843655" y="2130425"/>
            <a:ext cx="4287520" cy="2691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𝅘𝅥𝅘𝅥            beat divides into 𝅘𝅥𝅘𝅥𝅘𝅥𝅘𝅥𝅘𝅥𝅘𝅥𝅘𝅥𝅘𝅥𝅘𝅥𝅘𝅥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           beat divides into 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           beat divides into 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67860" y="1898650"/>
            <a:ext cx="619125" cy="7524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0" y="1989455"/>
            <a:ext cx="400050" cy="571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125" y="1993265"/>
            <a:ext cx="400050" cy="571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7860" y="2930525"/>
            <a:ext cx="400050" cy="5715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4125" y="2858135"/>
            <a:ext cx="400050" cy="5715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2858135"/>
            <a:ext cx="400050" cy="571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7860" y="3877310"/>
            <a:ext cx="400050" cy="5715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600" y="3877310"/>
            <a:ext cx="400050" cy="5715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4125" y="3877310"/>
            <a:ext cx="400050" cy="5715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7" grpId="1"/>
      <p:bldP spid="3" grpId="1"/>
      <p:bldP spid="5" grpId="0"/>
      <p:bldP spid="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3397250" y="769620"/>
            <a:ext cx="338518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Compound Time Signatures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1299845" y="1209675"/>
            <a:ext cx="6941820" cy="471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compound time, each beat is a dotted note that divides into 3.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1299845" y="1839595"/>
            <a:ext cx="6544310" cy="1142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At grade 3, all the compound time signatures  have a dotted-crotchet beat, which divides into 3 quavers.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1306830" y="2740025"/>
            <a:ext cx="6544310" cy="137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top number of the compound time signature shows how many quavers/micro-beats (shown by bottom number ‘8’) there are in a bar.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3397250" y="769620"/>
            <a:ext cx="338518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demisemiquaver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2590" y="1714500"/>
            <a:ext cx="8275320" cy="1086485"/>
          </a:xfrm>
          <a:prstGeom prst="rect">
            <a:avLst/>
          </a:prstGeom>
        </p:spPr>
      </p:pic>
      <p:sp>
        <p:nvSpPr>
          <p:cNvPr id="5" name="Google Shape;195;p25"/>
          <p:cNvSpPr/>
          <p:nvPr/>
        </p:nvSpPr>
        <p:spPr>
          <a:xfrm>
            <a:off x="1450340" y="1242695"/>
            <a:ext cx="7227570" cy="471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1                  2                1    2           1                  2                 1                 2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485" y="2993390"/>
            <a:ext cx="581025" cy="6921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665" y="2993390"/>
            <a:ext cx="581025" cy="6921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8845" y="2993390"/>
            <a:ext cx="581025" cy="6921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8110" y="2993390"/>
            <a:ext cx="581025" cy="6921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025" y="2993390"/>
            <a:ext cx="581025" cy="6921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205" y="2993390"/>
            <a:ext cx="581025" cy="6921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6385" y="2993390"/>
            <a:ext cx="581025" cy="6921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5565" y="2993390"/>
            <a:ext cx="581025" cy="692150"/>
          </a:xfrm>
          <a:prstGeom prst="rect">
            <a:avLst/>
          </a:prstGeom>
        </p:spPr>
      </p:pic>
      <p:sp>
        <p:nvSpPr>
          <p:cNvPr id="21" name="Google Shape;195;p25"/>
          <p:cNvSpPr/>
          <p:nvPr/>
        </p:nvSpPr>
        <p:spPr>
          <a:xfrm>
            <a:off x="113030" y="1016635"/>
            <a:ext cx="2095500" cy="50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Number of beats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2" name="Google Shape;195;p25"/>
          <p:cNvSpPr/>
          <p:nvPr/>
        </p:nvSpPr>
        <p:spPr>
          <a:xfrm>
            <a:off x="113030" y="3180080"/>
            <a:ext cx="1492885" cy="50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Type of beat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3397250" y="769620"/>
            <a:ext cx="338518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demisemiquaver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2590" y="1469390"/>
            <a:ext cx="8367395" cy="1099185"/>
          </a:xfrm>
          <a:prstGeom prst="rect">
            <a:avLst/>
          </a:prstGeom>
        </p:spPr>
      </p:pic>
      <p:sp>
        <p:nvSpPr>
          <p:cNvPr id="11" name="Google Shape;195;p25"/>
          <p:cNvSpPr/>
          <p:nvPr/>
        </p:nvSpPr>
        <p:spPr>
          <a:xfrm>
            <a:off x="1450340" y="1257300"/>
            <a:ext cx="7227570" cy="471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1       2         3               1    2      3        1            2           3               1    2     3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8005" y="2568575"/>
            <a:ext cx="477520" cy="5695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675" y="2568575"/>
            <a:ext cx="477520" cy="5695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7250" y="2568575"/>
            <a:ext cx="477520" cy="5695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1425" y="2568575"/>
            <a:ext cx="477520" cy="5695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810" y="2568575"/>
            <a:ext cx="477520" cy="5695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5365" y="2568575"/>
            <a:ext cx="477520" cy="5695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5920" y="2568575"/>
            <a:ext cx="477520" cy="56959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60" y="2568575"/>
            <a:ext cx="477520" cy="56959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1055" y="2568575"/>
            <a:ext cx="477520" cy="56959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4590" y="2568575"/>
            <a:ext cx="477520" cy="56959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2750" y="2568575"/>
            <a:ext cx="477520" cy="569595"/>
          </a:xfrm>
          <a:prstGeom prst="rect">
            <a:avLst/>
          </a:prstGeom>
        </p:spPr>
      </p:pic>
      <p:sp>
        <p:nvSpPr>
          <p:cNvPr id="21" name="Google Shape;195;p25"/>
          <p:cNvSpPr/>
          <p:nvPr/>
        </p:nvSpPr>
        <p:spPr>
          <a:xfrm>
            <a:off x="113030" y="1016635"/>
            <a:ext cx="2095500" cy="50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Number of beats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2" name="Google Shape;195;p25"/>
          <p:cNvSpPr/>
          <p:nvPr/>
        </p:nvSpPr>
        <p:spPr>
          <a:xfrm>
            <a:off x="113030" y="3138170"/>
            <a:ext cx="1492885" cy="50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Type of beat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485" y="2568575"/>
            <a:ext cx="477520" cy="56959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0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11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12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3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14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15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16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17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1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19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2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20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22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3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4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5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6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7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9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heme/theme1.xml><?xml version="1.0" encoding="utf-8"?>
<a:theme xmlns:a="http://schemas.openxmlformats.org/drawingml/2006/main" name="My Music Powerpoint Template - www.freepptbackgrounds.net">
  <a:themeElements>
    <a:clrScheme name="自定义 39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F3F3F"/>
      </a:accent1>
      <a:accent2>
        <a:srgbClr val="7F7F7F"/>
      </a:accent2>
      <a:accent3>
        <a:srgbClr val="3F3F3F"/>
      </a:accent3>
      <a:accent4>
        <a:srgbClr val="7F7F7F"/>
      </a:accent4>
      <a:accent5>
        <a:srgbClr val="3F3F3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y Music Powerpoint Template - www.freepptbackgrounds.net">
  <a:themeElements>
    <a:clrScheme name="自定义 39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F3F3F"/>
      </a:accent1>
      <a:accent2>
        <a:srgbClr val="7F7F7F"/>
      </a:accent2>
      <a:accent3>
        <a:srgbClr val="3F3F3F"/>
      </a:accent3>
      <a:accent4>
        <a:srgbClr val="7F7F7F"/>
      </a:accent4>
      <a:accent5>
        <a:srgbClr val="3F3F3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5391</Words>
  <Application>WPS Presentation</Application>
  <PresentationFormat/>
  <Paragraphs>243</Paragraphs>
  <Slides>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38</vt:i4>
      </vt:variant>
    </vt:vector>
  </HeadingPairs>
  <TitlesOfParts>
    <vt:vector size="61" baseType="lpstr">
      <vt:lpstr>Arial</vt:lpstr>
      <vt:lpstr>SimSun</vt:lpstr>
      <vt:lpstr>Wingdings</vt:lpstr>
      <vt:lpstr>Arial</vt:lpstr>
      <vt:lpstr>Georgia</vt:lpstr>
      <vt:lpstr>Calibri</vt:lpstr>
      <vt:lpstr>Trebuchet MS</vt:lpstr>
      <vt:lpstr>Microsoft YaHei</vt:lpstr>
      <vt:lpstr>Droid Sans Fallback</vt:lpstr>
      <vt:lpstr>Calibri</vt:lpstr>
      <vt:lpstr>幼圆</vt:lpstr>
      <vt:lpstr>Verdana</vt:lpstr>
      <vt:lpstr>Arial Narrow</vt:lpstr>
      <vt:lpstr>Times New Roman</vt:lpstr>
      <vt:lpstr>Microsoft YaHei</vt:lpstr>
      <vt:lpstr>Arial Unicode MS</vt:lpstr>
      <vt:lpstr>Noto Serif CJK HK</vt:lpstr>
      <vt:lpstr>BatangChe</vt:lpstr>
      <vt:lpstr>Gubbi</vt:lpstr>
      <vt:lpstr>FreeSerif</vt:lpstr>
      <vt:lpstr>SimSun</vt:lpstr>
      <vt:lpstr>My Music Powerpoint Template - www.freepptbackgrounds.net</vt:lpstr>
      <vt:lpstr>1_My Music Powerpoint Template - www.freepptbackgrounds.net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maestro</cp:lastModifiedBy>
  <cp:revision>325</cp:revision>
  <dcterms:created xsi:type="dcterms:W3CDTF">2023-06-15T09:30:41Z</dcterms:created>
  <dcterms:modified xsi:type="dcterms:W3CDTF">2023-06-15T09:30:41Z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/>
  </property>
  <property fmtid="{D5CDD505-2E9C-101B-9397-08002B2CF9AE}" pid="3" name="KSOProductBuildVer">
    <vt:lpwstr>1033-11.1.0.11698</vt:lpwstr>
  </property>
</Properties>
</file>