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7" r:id="rId3"/>
  </p:sldMasterIdLst>
  <p:notesMasterIdLst>
    <p:notesMasterId r:id="rId5"/>
  </p:notesMasterIdLst>
  <p:sldIdLst>
    <p:sldId id="279" r:id="rId4"/>
    <p:sldId id="280" r:id="rId6"/>
    <p:sldId id="281" r:id="rId7"/>
    <p:sldId id="282" r:id="rId8"/>
    <p:sldId id="283" r:id="rId9"/>
    <p:sldId id="284" r:id="rId10"/>
    <p:sldId id="308" r:id="rId11"/>
    <p:sldId id="307" r:id="rId12"/>
    <p:sldId id="309" r:id="rId13"/>
    <p:sldId id="310" r:id="rId14"/>
    <p:sldId id="311" r:id="rId15"/>
    <p:sldId id="312" r:id="rId16"/>
    <p:sldId id="313" r:id="rId17"/>
    <p:sldId id="317" r:id="rId18"/>
    <p:sldId id="318" r:id="rId19"/>
    <p:sldId id="319" r:id="rId20"/>
    <p:sldId id="320" r:id="rId21"/>
    <p:sldId id="321" r:id="rId22"/>
    <p:sldId id="322" r:id="rId23"/>
    <p:sldId id="314" r:id="rId24"/>
    <p:sldId id="315" r:id="rId25"/>
    <p:sldId id="316" r:id="rId26"/>
    <p:sldId id="323" r:id="rId27"/>
    <p:sldId id="324" r:id="rId28"/>
    <p:sldId id="325" r:id="rId29"/>
    <p:sldId id="326" r:id="rId30"/>
    <p:sldId id="327" r:id="rId31"/>
    <p:sldId id="349" r:id="rId32"/>
    <p:sldId id="350" r:id="rId33"/>
    <p:sldId id="351" r:id="rId34"/>
    <p:sldId id="352" r:id="rId35"/>
    <p:sldId id="353" r:id="rId36"/>
    <p:sldId id="354" r:id="rId37"/>
    <p:sldId id="355" r:id="rId38"/>
    <p:sldId id="356" r:id="rId39"/>
    <p:sldId id="357" r:id="rId40"/>
    <p:sldId id="358" r:id="rId41"/>
    <p:sldId id="359" r:id="rId42"/>
    <p:sldId id="360" r:id="rId43"/>
    <p:sldId id="361" r:id="rId44"/>
    <p:sldId id="362" r:id="rId45"/>
    <p:sldId id="363" r:id="rId46"/>
    <p:sldId id="364" r:id="rId47"/>
    <p:sldId id="365" r:id="rId48"/>
    <p:sldId id="366" r:id="rId49"/>
    <p:sldId id="367" r:id="rId50"/>
    <p:sldId id="368" r:id="rId51"/>
    <p:sldId id="370" r:id="rId52"/>
    <p:sldId id="371" r:id="rId53"/>
    <p:sldId id="369" r:id="rId54"/>
  </p:sldIdLst>
  <p:sldSz cx="9144000" cy="514477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586"/>
        <p:guide pos="288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7" Type="http://schemas.openxmlformats.org/officeDocument/2006/relationships/tableStyles" Target="tableStyles.xml"/><Relationship Id="rId56" Type="http://schemas.openxmlformats.org/officeDocument/2006/relationships/viewProps" Target="viewProps.xml"/><Relationship Id="rId55" Type="http://schemas.openxmlformats.org/officeDocument/2006/relationships/presProps" Target="presProps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notesMaster" Target="notesMasters/notesMaster1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98" name="Google Shape;98;p1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7388" y="1143000"/>
            <a:ext cx="5483225" cy="30861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410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anose="020B0606020202030204" pitchFamily="34" charset="0"/>
                <a:ea typeface="SimSun" pitchFamily="2" charset="-122"/>
              </a:defRPr>
            </a:lvl9pPr>
          </a:lstStyle>
          <a:p>
            <a:fld id="{1C0682DE-097C-43D6-9BDF-F71529C5ACE9}" type="slidenum">
              <a:rPr lang="zh-CN" altLang="en-US" smtClean="0">
                <a:latin typeface="Calibri" panose="020F0502020204030204" pitchFamily="34" charset="0"/>
              </a:rPr>
            </a:fld>
            <a:endParaRPr lang="zh-CN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703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Google Shape;704;p2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705" name="Google Shape;705;p2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3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:notes"/>
          <p:cNvSpPr/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3" name="Google Shape;133;p4:notes"/>
          <p:cNvSpPr txBox="1"/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>
                <a:solidFill>
                  <a:srgbClr val="000000"/>
                </a:solidFill>
              </a:rPr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Slide 2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Slide 7">
  <p:cSld name="BLANK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  <p:sp>
        <p:nvSpPr>
          <p:cNvPr id="25" name="Google Shape;25;p3"/>
          <p:cNvSpPr txBox="1"/>
          <p:nvPr/>
        </p:nvSpPr>
        <p:spPr>
          <a:xfrm>
            <a:off x="3721290" y="232284"/>
            <a:ext cx="1701428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595959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2000" b="1" i="0" u="none" strike="noStrike" cap="none">
              <a:solidFill>
                <a:srgbClr val="595959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grpSp>
        <p:nvGrpSpPr>
          <p:cNvPr id="26" name="Google Shape;26;p3"/>
          <p:cNvGrpSpPr/>
          <p:nvPr/>
        </p:nvGrpSpPr>
        <p:grpSpPr>
          <a:xfrm>
            <a:off x="1594247" y="700336"/>
            <a:ext cx="5955507" cy="31441"/>
            <a:chOff x="3060700" y="4724400"/>
            <a:chExt cx="5955507" cy="31432"/>
          </a:xfrm>
        </p:grpSpPr>
        <p:cxnSp>
          <p:nvCxnSpPr>
            <p:cNvPr id="27" name="Google Shape;27;p3"/>
            <p:cNvCxnSpPr/>
            <p:nvPr/>
          </p:nvCxnSpPr>
          <p:spPr>
            <a:xfrm>
              <a:off x="3060700" y="4724400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8" name="Google Shape;28;p3"/>
            <p:cNvCxnSpPr/>
            <p:nvPr/>
          </p:nvCxnSpPr>
          <p:spPr>
            <a:xfrm>
              <a:off x="3060700" y="4755832"/>
              <a:ext cx="5955507" cy="0"/>
            </a:xfrm>
            <a:prstGeom prst="straightConnector1">
              <a:avLst/>
            </a:pr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</p:cSld>
  <p:clrMapOvr>
    <a:masterClrMapping/>
  </p:clrMapOvr>
  <p:transition spd="slow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Slide 10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1"/>
          <p:cNvSpPr txBox="1"/>
          <p:nvPr>
            <p:ph type="body" idx="1"/>
          </p:nvPr>
        </p:nvSpPr>
        <p:spPr>
          <a:xfrm rot="5400000">
            <a:off x="2874240" y="-1216519"/>
            <a:ext cx="339552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Slide 11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title"/>
          </p:nvPr>
        </p:nvSpPr>
        <p:spPr>
          <a:xfrm rot="5400000">
            <a:off x="6011552" y="772676"/>
            <a:ext cx="329309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2"/>
          <p:cNvSpPr txBox="1"/>
          <p:nvPr>
            <p:ph type="body" idx="1"/>
          </p:nvPr>
        </p:nvSpPr>
        <p:spPr>
          <a:xfrm rot="5400000">
            <a:off x="1820553" y="-1208523"/>
            <a:ext cx="329309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12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12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2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Slide 1">
  <p:cSld name="TITLE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 txBox="1"/>
          <p:nvPr>
            <p:ph type="ctrTitle"/>
          </p:nvPr>
        </p:nvSpPr>
        <p:spPr>
          <a:xfrm>
            <a:off x="685800" y="1598313"/>
            <a:ext cx="7772400" cy="11028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type="subTitle" idx="1"/>
          </p:nvPr>
        </p:nvSpPr>
        <p:spPr>
          <a:xfrm>
            <a:off x="1371600" y="2915550"/>
            <a:ext cx="6400800" cy="1314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2" name="Google Shape;32;p4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4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4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">
  <p:cSld name="Slide 12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">
  <p:cSld name="Slide 13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4">
  <p:cSld name="Slide 14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">
  <p:cSld name="Slide 15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">
  <p:cSld name="Slide 16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">
  <p:cSld name="Slide 17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">
  <p:cSld name="Slide 18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lide 3">
  <p:cSld name="SECTION_HEADER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5"/>
          <p:cNvSpPr txBox="1"/>
          <p:nvPr>
            <p:ph type="title"/>
          </p:nvPr>
        </p:nvSpPr>
        <p:spPr>
          <a:xfrm>
            <a:off x="722313" y="3306196"/>
            <a:ext cx="7772400" cy="1021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eorgia" panose="02040502050405020303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"/>
          <p:cNvSpPr txBox="1"/>
          <p:nvPr>
            <p:ph type="body" idx="1"/>
          </p:nvPr>
        </p:nvSpPr>
        <p:spPr>
          <a:xfrm>
            <a:off x="722313" y="2180708"/>
            <a:ext cx="7772400" cy="1125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Slide 4">
  <p:cSld name="TWO_OBJECTS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type="body" idx="1"/>
          </p:nvPr>
        </p:nvSpPr>
        <p:spPr>
          <a:xfrm>
            <a:off x="457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4" name="Google Shape;44;p6"/>
          <p:cNvSpPr txBox="1"/>
          <p:nvPr>
            <p:ph type="body" idx="2"/>
          </p:nvPr>
        </p:nvSpPr>
        <p:spPr>
          <a:xfrm>
            <a:off x="4648200" y="900391"/>
            <a:ext cx="4038600" cy="2547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5" name="Google Shape;45;p6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Slide 5">
  <p:cSld name="TWO_OBJECTS_WITH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/>
          <p:nvPr/>
        </p:nvSpPr>
        <p:spPr>
          <a:xfrm>
            <a:off x="6372200" y="2860576"/>
            <a:ext cx="775136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PPT模板下载：www.1ppt.com/moban/          行业PPT模板：www.1ppt.com/hangye/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节日PPT模板：www.1ppt.com/jieri/          PPT素材：www.1ppt.com/sucai/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PPT背景图片：www.1ppt.com/beijing/        PPT图表：www.1ppt.com/tubiao/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精美PPT下载：www.1ppt.com/xiazai/         PPT教程： www.1ppt.com/powerpoint/  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PPT课件：www.1ppt.com/kejian/             字体下载：www.1ppt.com/ziti/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工作总结PPT：www.1ppt.com/xiazai/zongjie/ 工作计划：www.1ppt.com/xiazai/jihua/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商务PPT模板：www.1ppt.com/moban/shangwu/  个人简历PPT：www.1ppt.com/xiazai/jianli/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毕业答辩PPT：www.1ppt.com/xiazai/dabian/  工作汇报PPT：www.1ppt.com/xiazai/huibao/   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"/>
              <a:buFont typeface="Georgia" panose="02040502050405020303"/>
              <a:buNone/>
            </a:pPr>
            <a:r>
              <a:rPr lang="tr-TR" sz="100" b="0" i="0" u="none" strike="noStrike" cap="none">
                <a:solidFill>
                  <a:srgbClr val="FFFFF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</a:t>
            </a:r>
            <a:endParaRPr lang="tr-TR" sz="100" b="0" i="0" u="none" strike="noStrike" cap="none">
              <a:solidFill>
                <a:srgbClr val="FFFFF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0" name="Google Shape;50;p7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type="body" idx="1"/>
          </p:nvPr>
        </p:nvSpPr>
        <p:spPr>
          <a:xfrm>
            <a:off x="457200" y="1151690"/>
            <a:ext cx="4040188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2" name="Google Shape;52;p7"/>
          <p:cNvSpPr txBox="1"/>
          <p:nvPr>
            <p:ph type="body" idx="2"/>
          </p:nvPr>
        </p:nvSpPr>
        <p:spPr>
          <a:xfrm>
            <a:off x="457200" y="1631660"/>
            <a:ext cx="4040188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3" name="Google Shape;53;p7"/>
          <p:cNvSpPr txBox="1"/>
          <p:nvPr>
            <p:ph type="body" idx="3"/>
          </p:nvPr>
        </p:nvSpPr>
        <p:spPr>
          <a:xfrm>
            <a:off x="4645026" y="1151690"/>
            <a:ext cx="4041775" cy="479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/>
        </p:txBody>
      </p:sp>
      <p:sp>
        <p:nvSpPr>
          <p:cNvPr id="54" name="Google Shape;54;p7"/>
          <p:cNvSpPr txBox="1"/>
          <p:nvPr>
            <p:ph type="body" idx="4"/>
          </p:nvPr>
        </p:nvSpPr>
        <p:spPr>
          <a:xfrm>
            <a:off x="4645026" y="1631660"/>
            <a:ext cx="4041775" cy="29643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5" name="Google Shape;55;p7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7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Slide 6">
  <p:cSld name="TITLE_ONLY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8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8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8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8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Slide 8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9"/>
          <p:cNvSpPr txBox="1"/>
          <p:nvPr>
            <p:ph type="title"/>
          </p:nvPr>
        </p:nvSpPr>
        <p:spPr>
          <a:xfrm>
            <a:off x="457201" y="204851"/>
            <a:ext cx="3008313" cy="8718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9"/>
          <p:cNvSpPr txBox="1"/>
          <p:nvPr>
            <p:ph type="body" idx="1"/>
          </p:nvPr>
        </p:nvSpPr>
        <p:spPr>
          <a:xfrm>
            <a:off x="3575050" y="204851"/>
            <a:ext cx="5111750" cy="4391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9"/>
          <p:cNvSpPr txBox="1"/>
          <p:nvPr>
            <p:ph type="body" idx="2"/>
          </p:nvPr>
        </p:nvSpPr>
        <p:spPr>
          <a:xfrm>
            <a:off x="457201" y="1076658"/>
            <a:ext cx="3008313" cy="3519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7" name="Google Shape;67;p9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9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Slide 9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type="title"/>
          </p:nvPr>
        </p:nvSpPr>
        <p:spPr>
          <a:xfrm>
            <a:off x="1792288" y="3601561"/>
            <a:ext cx="5486400" cy="42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eorgia" panose="02040502050405020303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/>
          <p:nvPr>
            <p:ph type="pic" idx="2"/>
          </p:nvPr>
        </p:nvSpPr>
        <p:spPr>
          <a:xfrm>
            <a:off x="1792288" y="459723"/>
            <a:ext cx="5486400" cy="3087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type="body" idx="1"/>
          </p:nvPr>
        </p:nvSpPr>
        <p:spPr>
          <a:xfrm>
            <a:off x="1792288" y="4026746"/>
            <a:ext cx="5486400" cy="603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10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0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0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0.xml"/><Relationship Id="rId19" Type="http://schemas.openxmlformats.org/officeDocument/2006/relationships/theme" Target="../theme/theme2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6042"/>
            <a:ext cx="8229600" cy="857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eorgia" panose="02040502050405020303"/>
              <a:buNone/>
              <a:defRPr sz="4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type="body" idx="1"/>
          </p:nvPr>
        </p:nvSpPr>
        <p:spPr>
          <a:xfrm>
            <a:off x="457200" y="1200521"/>
            <a:ext cx="8229600" cy="3395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•"/>
              <a:defRPr sz="20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type="dt" idx="10"/>
          </p:nvPr>
        </p:nvSpPr>
        <p:spPr>
          <a:xfrm>
            <a:off x="457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type="ftr" idx="11"/>
          </p:nvPr>
        </p:nvSpPr>
        <p:spPr>
          <a:xfrm>
            <a:off x="3124200" y="4768735"/>
            <a:ext cx="2895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type="sldNum" idx="12"/>
          </p:nvPr>
        </p:nvSpPr>
        <p:spPr>
          <a:xfrm>
            <a:off x="6553200" y="4768735"/>
            <a:ext cx="2133600" cy="2739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</a:fld>
            <a:endParaRPr lang="tr-TR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hyperlink" Target="https://chezamusicschool.co.ke/mtg1l1" TargetMode="Externa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16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7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7.xml"/><Relationship Id="rId8" Type="http://schemas.openxmlformats.org/officeDocument/2006/relationships/tags" Target="../tags/tag6.xml"/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2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1.xml"/><Relationship Id="rId12" Type="http://schemas.openxmlformats.org/officeDocument/2006/relationships/tags" Target="../tags/tag10.xml"/><Relationship Id="rId11" Type="http://schemas.openxmlformats.org/officeDocument/2006/relationships/tags" Target="../tags/tag9.xml"/><Relationship Id="rId10" Type="http://schemas.openxmlformats.org/officeDocument/2006/relationships/tags" Target="../tags/tag8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0.xml"/><Relationship Id="rId1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33.png"/><Relationship Id="rId1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5" Type="http://schemas.openxmlformats.org/officeDocument/2006/relationships/notesSlide" Target="../notesSlides/notesSlide3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tags" Target="../tags/tag12.xml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1" Type="http://schemas.openxmlformats.org/officeDocument/2006/relationships/notesSlide" Target="../notesSlides/notesSlide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9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image" Target="../media/image50.png"/></Relationships>
</file>

<file path=ppt/slides/_rels/slide4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5.png"/><Relationship Id="rId3" Type="http://schemas.openxmlformats.org/officeDocument/2006/relationships/image" Target="../media/image19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4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6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3" Type="http://schemas.openxmlformats.org/officeDocument/2006/relationships/image" Target="../media/image17.png"/><Relationship Id="rId2" Type="http://schemas.openxmlformats.org/officeDocument/2006/relationships/image" Target="../media/image55.png"/><Relationship Id="rId1" Type="http://schemas.openxmlformats.org/officeDocument/2006/relationships/image" Target="../media/image54.png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3" Type="http://schemas.openxmlformats.org/officeDocument/2006/relationships/image" Target="../media/image17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8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1.png"/><Relationship Id="rId3" Type="http://schemas.openxmlformats.org/officeDocument/2006/relationships/image" Target="../media/image18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9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50.png"/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1" Type="http://schemas.openxmlformats.org/officeDocument/2006/relationships/image" Target="../media/image63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hyperlink" Target="https://chezamusicschool.co.ke/mtg1l1" TargetMode="Externa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0.xml"/><Relationship Id="rId2" Type="http://schemas.openxmlformats.org/officeDocument/2006/relationships/image" Target="../media/image16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0"/>
          <p:cNvSpPr/>
          <p:nvPr/>
        </p:nvSpPr>
        <p:spPr>
          <a:xfrm>
            <a:off x="341630" y="3146425"/>
            <a:ext cx="8460740" cy="1173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en-US" altLang="tr-TR" sz="72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Music Theory G1</a:t>
            </a:r>
            <a:endParaRPr lang="en-US" altLang="tr-TR" sz="72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3" name="Google Shape;103;p20"/>
          <p:cNvSpPr/>
          <p:nvPr/>
        </p:nvSpPr>
        <p:spPr>
          <a:xfrm>
            <a:off x="3563422" y="2666747"/>
            <a:ext cx="2016224" cy="311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600"/>
              <a:buFont typeface="Arial" panose="020B0604020202020204"/>
              <a:buNone/>
            </a:pPr>
            <a:r>
              <a:rPr lang="en-US" altLang="tr-TR" sz="1600" b="0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LESSON 4</a:t>
            </a:r>
            <a:endParaRPr lang="en-US" altLang="tr-TR" sz="1600" b="0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2760" y="4487545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2" action="ppaction://hlinkfile"/>
              </a:rPr>
              <a:t>www.chezamusicschool.co.ke/mtg1l4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7693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Major Scale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conserv/Pictures/Screenshots/Screenshot from 2022-09-06 09-42-20.pngScreenshot from 2022-09-06 09-42-2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139190" y="1713230"/>
            <a:ext cx="7222490" cy="1768475"/>
          </a:xfrm>
          <a:prstGeom prst="rect">
            <a:avLst/>
          </a:prstGeom>
        </p:spPr>
      </p:pic>
      <p:sp>
        <p:nvSpPr>
          <p:cNvPr id="7" name="Google Shape;145;p23"/>
          <p:cNvSpPr/>
          <p:nvPr/>
        </p:nvSpPr>
        <p:spPr>
          <a:xfrm>
            <a:off x="1139825" y="4067810"/>
            <a:ext cx="6864350" cy="525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F major, we need a B flat to keep the semitone between the 3rd and 4th degrees.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Arc 5"/>
          <p:cNvSpPr/>
          <p:nvPr/>
        </p:nvSpPr>
        <p:spPr>
          <a:xfrm rot="8100000">
            <a:off x="160210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rot="8100000">
            <a:off x="247967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Arc 2"/>
          <p:cNvSpPr/>
          <p:nvPr/>
        </p:nvSpPr>
        <p:spPr>
          <a:xfrm rot="8100000">
            <a:off x="329882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rot="8100000">
            <a:off x="411035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8100000">
            <a:off x="487108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Arc 11"/>
          <p:cNvSpPr/>
          <p:nvPr/>
        </p:nvSpPr>
        <p:spPr>
          <a:xfrm rot="8100000">
            <a:off x="569023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100000">
            <a:off x="6525895" y="25209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Text Box 13"/>
          <p:cNvSpPr txBox="1"/>
          <p:nvPr/>
        </p:nvSpPr>
        <p:spPr>
          <a:xfrm>
            <a:off x="1824355" y="35667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5" name="Text Box 14"/>
          <p:cNvSpPr txBox="1"/>
          <p:nvPr/>
        </p:nvSpPr>
        <p:spPr>
          <a:xfrm>
            <a:off x="2621915" y="35667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6" name="Text Box 15"/>
          <p:cNvSpPr txBox="1"/>
          <p:nvPr/>
        </p:nvSpPr>
        <p:spPr>
          <a:xfrm>
            <a:off x="4299585" y="35667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7" name="Text Box 16"/>
          <p:cNvSpPr txBox="1"/>
          <p:nvPr/>
        </p:nvSpPr>
        <p:spPr>
          <a:xfrm>
            <a:off x="5088255" y="35667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8" name="Text Box 17"/>
          <p:cNvSpPr txBox="1"/>
          <p:nvPr/>
        </p:nvSpPr>
        <p:spPr>
          <a:xfrm>
            <a:off x="5923915" y="35667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9" name="Text Box 18"/>
          <p:cNvSpPr txBox="1"/>
          <p:nvPr/>
        </p:nvSpPr>
        <p:spPr>
          <a:xfrm>
            <a:off x="3340735" y="356679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sp>
        <p:nvSpPr>
          <p:cNvPr id="20" name="Text Box 19"/>
          <p:cNvSpPr txBox="1"/>
          <p:nvPr/>
        </p:nvSpPr>
        <p:spPr>
          <a:xfrm>
            <a:off x="6627495" y="356679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pic>
        <p:nvPicPr>
          <p:cNvPr id="21" name="Picture 20" descr="/home/conserv/Downloads/Semitones-and-WholeTones.pngSemitones-and-WholeTones"/>
          <p:cNvPicPr>
            <a:picLocks noChangeAspect="1"/>
          </p:cNvPicPr>
          <p:nvPr/>
        </p:nvPicPr>
        <p:blipFill>
          <a:blip r:embed="rId2"/>
          <a:srcRect l="56773" t="51423" r="8719" b="6449"/>
          <a:stretch>
            <a:fillRect/>
          </a:stretch>
        </p:blipFill>
        <p:spPr>
          <a:xfrm>
            <a:off x="3028315" y="1078865"/>
            <a:ext cx="1365250" cy="960755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 flipV="1">
            <a:off x="3699510" y="1229995"/>
            <a:ext cx="271780" cy="5549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3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6" grpId="1" animBg="1"/>
      <p:bldP spid="8" grpId="1" animBg="1"/>
      <p:bldP spid="3" grpId="1" animBg="1"/>
      <p:bldP spid="10" grpId="1" animBg="1"/>
      <p:bldP spid="11" grpId="1" animBg="1"/>
      <p:bldP spid="12" grpId="1" animBg="1"/>
      <p:bldP spid="13" grpId="1" animBg="1"/>
      <p:bldP spid="14" grpId="1"/>
      <p:bldP spid="15" grpId="1"/>
      <p:bldP spid="16" grpId="1"/>
      <p:bldP spid="17" grpId="1"/>
      <p:bldP spid="18" grpId="1"/>
      <p:bldP spid="19" grpId="1"/>
      <p:bldP spid="20" grpId="1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39-57.pngScreenshot from 2022-09-06 09-39-5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81050" y="840423"/>
            <a:ext cx="7581900" cy="185610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5184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the first / last degree of the scale of G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28740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Why is the F raised to F Sharp?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39825" y="32169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the 3rd degree of G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139825" y="35979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the 7th degree of G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3" grpId="0"/>
      <p:bldP spid="3" grpId="1"/>
      <p:bldP spid="6" grpId="0"/>
      <p:bldP spid="6" grpId="1"/>
      <p:bldP spid="8" grpId="0"/>
      <p:bldP spid="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1-32.pngScreenshot from 2022-09-06 09-41-32"/>
          <p:cNvPicPr>
            <a:picLocks noChangeAspect="1"/>
          </p:cNvPicPr>
          <p:nvPr/>
        </p:nvPicPr>
        <p:blipFill>
          <a:blip r:embed="rId1"/>
          <a:srcRect b="16045"/>
          <a:stretch>
            <a:fillRect/>
          </a:stretch>
        </p:blipFill>
        <p:spPr>
          <a:xfrm>
            <a:off x="782320" y="840740"/>
            <a:ext cx="7579360" cy="155829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5184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the first / last degree of the scale of D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28740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Why is the C raised to C Sharp?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39825" y="32169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the 5rd degree of D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139825" y="35979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the 2nd degree of D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139825" y="39281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many sharps does the scale of D major have?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3" grpId="0"/>
      <p:bldP spid="3" grpId="1"/>
      <p:bldP spid="6" grpId="0"/>
      <p:bldP spid="6" grpId="1"/>
      <p:bldP spid="8" grpId="0"/>
      <p:bldP spid="8" grpId="1"/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2-54.pngScreenshot from 2022-09-06 09-42-54"/>
          <p:cNvPicPr>
            <a:picLocks noChangeAspect="1"/>
          </p:cNvPicPr>
          <p:nvPr/>
        </p:nvPicPr>
        <p:blipFill>
          <a:blip r:embed="rId1"/>
          <a:srcRect b="13073"/>
          <a:stretch>
            <a:fillRect/>
          </a:stretch>
        </p:blipFill>
        <p:spPr>
          <a:xfrm>
            <a:off x="782320" y="840740"/>
            <a:ext cx="7579360" cy="1612900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5184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What is the letter name of the the first / last degree of the scale of F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28740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Why is the B flattened to B flat?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39825" y="32169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the 4th degree of F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8" name="Google Shape;145;p23"/>
          <p:cNvSpPr/>
          <p:nvPr/>
        </p:nvSpPr>
        <p:spPr>
          <a:xfrm>
            <a:off x="1139825" y="35979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the 6th degree of F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139825" y="39281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many sharps does the scale of F major have?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45;p23"/>
          <p:cNvSpPr/>
          <p:nvPr/>
        </p:nvSpPr>
        <p:spPr>
          <a:xfrm>
            <a:off x="1152525" y="42583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How many semitones does the scale of F major have?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3" grpId="0"/>
      <p:bldP spid="3" grpId="1"/>
      <p:bldP spid="6" grpId="0"/>
      <p:bldP spid="6" grpId="1"/>
      <p:bldP spid="8" grpId="0"/>
      <p:bldP spid="8" grpId="1"/>
      <p:bldP spid="4" grpId="0"/>
      <p:bldP spid="4" grpId="1"/>
      <p:bldP spid="5" grpId="0"/>
      <p:bldP spid="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8-11.pngScreenshot from 2022-09-06 09-48-11"/>
          <p:cNvPicPr>
            <a:picLocks noChangeAspect="1"/>
          </p:cNvPicPr>
          <p:nvPr/>
        </p:nvPicPr>
        <p:blipFill>
          <a:blip r:embed="rId1"/>
          <a:srcRect b="13039"/>
          <a:stretch>
            <a:fillRect/>
          </a:stretch>
        </p:blipFill>
        <p:spPr>
          <a:xfrm>
            <a:off x="3246755" y="840740"/>
            <a:ext cx="2650490" cy="161353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22625" y="2386965"/>
            <a:ext cx="326580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 of D major is this?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34130" y="3208020"/>
            <a:ext cx="241427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 degree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8-21.pngScreenshot from 2022-09-06 09-48-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46755" y="841058"/>
            <a:ext cx="2650490" cy="185483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813050"/>
            <a:ext cx="326580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 of G major is this?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34130" y="3354070"/>
            <a:ext cx="241427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7th degree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8-32.pngScreenshot from 2022-09-06 09-48-3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47390" y="841058"/>
            <a:ext cx="2649220" cy="185483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813050"/>
            <a:ext cx="326580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 of C major is this?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34130" y="3208020"/>
            <a:ext cx="241427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 degree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8-39.pngScreenshot from 2022-09-06 09-48-3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47390" y="841375"/>
            <a:ext cx="2649220" cy="18542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813050"/>
            <a:ext cx="326580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 of F major is this?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34130" y="3208020"/>
            <a:ext cx="241427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 degree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06 09-48-21.pngScreenshot from 2022-09-06 09-48-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3246755" y="841058"/>
            <a:ext cx="2650490" cy="185483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813050"/>
            <a:ext cx="326580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degree of D major is this?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834130" y="3354070"/>
            <a:ext cx="241427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 degree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09-02-23.pngScreenshot from 2022-09-13 09-02-23"/>
          <p:cNvPicPr>
            <a:picLocks noChangeAspect="1"/>
          </p:cNvPicPr>
          <p:nvPr/>
        </p:nvPicPr>
        <p:blipFill>
          <a:blip r:embed="rId1"/>
          <a:srcRect b="39132"/>
          <a:stretch>
            <a:fillRect/>
          </a:stretch>
        </p:blipFill>
        <p:spPr>
          <a:xfrm>
            <a:off x="657225" y="1101725"/>
            <a:ext cx="7986395" cy="137096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813050"/>
            <a:ext cx="326580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is the scale above in?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2777490" y="3354070"/>
            <a:ext cx="439547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Major descending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09-13 09-26-20"/>
          <p:cNvPicPr>
            <a:picLocks noChangeAspect="1"/>
          </p:cNvPicPr>
          <p:nvPr/>
        </p:nvPicPr>
        <p:blipFill>
          <a:blip r:embed="rId2"/>
          <a:srcRect t="22732"/>
          <a:stretch>
            <a:fillRect/>
          </a:stretch>
        </p:blipFill>
        <p:spPr>
          <a:xfrm>
            <a:off x="657225" y="2433320"/>
            <a:ext cx="7986395" cy="45593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01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2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03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02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77688" y="3684027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04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Pitch 2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918120" y="1780031"/>
            <a:ext cx="1064990" cy="90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7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375158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Keys and Key Signatures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11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 SIGNATURES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MORE ON ACCIDENTALS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4239260" y="657225"/>
            <a:ext cx="129032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21410"/>
            <a:ext cx="6864350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We have learned about the scales of C, G, D, and F major.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1527810"/>
            <a:ext cx="6864350" cy="669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Each of these scales contains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all the notes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that belong in that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. 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149985" y="2151380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Each key has its own tonic and the tonic is the name of the key. For example, the key of F has note F as its tonic.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45;p23"/>
          <p:cNvSpPr/>
          <p:nvPr/>
        </p:nvSpPr>
        <p:spPr>
          <a:xfrm>
            <a:off x="1145540" y="2935605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melody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that is written in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particular key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uses notes from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that key.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55700" y="3632200"/>
            <a:ext cx="6864350" cy="97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Each key has its unique features. The number of accidentals (and specifically which accidentals) are what we use to determine which key a melody is in. 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4" grpId="0"/>
      <p:bldP spid="7" grpId="1"/>
      <p:bldP spid="3" grpId="1"/>
      <p:bldP spid="4" grpId="1"/>
      <p:bldP spid="5" grpId="0"/>
      <p:bldP spid="6" grpId="0"/>
      <p:bldP spid="5" grpId="1"/>
      <p:bldP spid="6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2-26-41.pngScreenshot from 2022-09-13 12-26-41"/>
          <p:cNvPicPr>
            <a:picLocks noChangeAspect="1"/>
          </p:cNvPicPr>
          <p:nvPr/>
        </p:nvPicPr>
        <p:blipFill>
          <a:blip r:embed="rId1"/>
          <a:srcRect b="21289"/>
          <a:stretch>
            <a:fillRect/>
          </a:stretch>
        </p:blipFill>
        <p:spPr>
          <a:xfrm>
            <a:off x="845185" y="840740"/>
            <a:ext cx="7437120" cy="173736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10510"/>
            <a:ext cx="397065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Name the key of the melody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83890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Tip: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melody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that is written in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particular key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uses notes from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that key.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8849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a scale with B flat?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7" grpId="1"/>
      <p:bldP spid="9" grpId="1"/>
      <p:bldP spid="10" grpId="0"/>
      <p:bldP spid="10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2-26-50.pngScreenshot from 2022-09-13 12-26-5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66470" y="840740"/>
            <a:ext cx="7240270" cy="214884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10510"/>
            <a:ext cx="397065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Name the key of the melody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83890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Tip: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melody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that is written in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particular key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uses notes from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that key.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8849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a scale that has got no accidental?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7" grpId="1"/>
      <p:bldP spid="9" grpId="1"/>
      <p:bldP spid="10" grpId="0"/>
      <p:bldP spid="1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2-26-58.pngScreenshot from 2022-09-13 12-26-58"/>
          <p:cNvPicPr>
            <a:picLocks noChangeAspect="1"/>
          </p:cNvPicPr>
          <p:nvPr/>
        </p:nvPicPr>
        <p:blipFill>
          <a:blip r:embed="rId1"/>
          <a:srcRect t="17972" b="23086"/>
          <a:stretch>
            <a:fillRect/>
          </a:stretch>
        </p:blipFill>
        <p:spPr>
          <a:xfrm>
            <a:off x="966470" y="1227455"/>
            <a:ext cx="7240270" cy="126619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10510"/>
            <a:ext cx="397065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Name the key of the melody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83890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Tip: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melody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that is written in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particular key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uses notes from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that key.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8849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a scale that has F# and C#?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7" grpId="1"/>
      <p:bldP spid="9" grpId="1"/>
      <p:bldP spid="10" grpId="0"/>
      <p:bldP spid="1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2-28-13.pngScreenshot from 2022-09-13 12-28-13"/>
          <p:cNvPicPr>
            <a:picLocks noChangeAspect="1"/>
          </p:cNvPicPr>
          <p:nvPr/>
        </p:nvPicPr>
        <p:blipFill>
          <a:blip r:embed="rId1"/>
          <a:srcRect t="21017" b="23589"/>
          <a:stretch>
            <a:fillRect/>
          </a:stretch>
        </p:blipFill>
        <p:spPr>
          <a:xfrm>
            <a:off x="1226820" y="1292860"/>
            <a:ext cx="6720205" cy="118999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10510"/>
            <a:ext cx="397065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Name the key of the melody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83890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Tip: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melody 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that is written in a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particular key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uses notes from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 of that key.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8849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key has a scale that has F#?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7" grpId="1"/>
      <p:bldP spid="9" grpId="1"/>
      <p:bldP spid="10" grpId="0"/>
      <p:bldP spid="10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886835" y="613410"/>
            <a:ext cx="186309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 Signature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931545"/>
            <a:ext cx="6864350" cy="69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key signature is written at the start of the stave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after the clef</a:t>
            </a: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 but </a:t>
            </a: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before the time signature.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1600835"/>
            <a:ext cx="6864350" cy="680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It tells us the key of a piece by showing which notes will be sharpened or flattened.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149985" y="2282825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Using a key signature means we don’t have to keep writing accidentals for the sharps and flats in that key.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Google Shape;145;p23"/>
          <p:cNvSpPr/>
          <p:nvPr/>
        </p:nvSpPr>
        <p:spPr>
          <a:xfrm>
            <a:off x="1145540" y="2935605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sharp of flat in a key signature applies to every note of that name, wherever it is on the stave.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55700" y="3632200"/>
            <a:ext cx="6864350" cy="972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sharps and flats are written in a specific order and only on the lines or spaces with the notes that should be sharpened or flattened.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7" grpId="1"/>
      <p:bldP spid="3" grpId="1"/>
      <p:bldP spid="4" grpId="0"/>
      <p:bldP spid="5" grpId="0"/>
      <p:bldP spid="4" grpId="1"/>
      <p:bldP spid="5" grpId="1"/>
      <p:bldP spid="6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74010"/>
            <a:ext cx="562292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Guess the key represented by the key signature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247390"/>
            <a:ext cx="6864350" cy="39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has got one sharp on F. 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6944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G major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Screenshot from 2022-09-13 12-48-4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5670" y="748030"/>
            <a:ext cx="3848100" cy="2190750"/>
          </a:xfrm>
          <a:prstGeom prst="rect">
            <a:avLst/>
          </a:prstGeom>
        </p:spPr>
      </p:pic>
      <p:pic>
        <p:nvPicPr>
          <p:cNvPr id="3" name="Picture 2" descr="Screenshot from 2022-09-13 12-48-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60545" y="794385"/>
            <a:ext cx="3848100" cy="21907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536190" y="784225"/>
            <a:ext cx="459549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a key signature of a certain key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  <p:bldP spid="10" grpId="0"/>
      <p:bldP spid="10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74010"/>
            <a:ext cx="562292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Guess the key represented by the key signature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247390"/>
            <a:ext cx="6864350" cy="39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has got two sharps on F and C. 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6944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D major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/home/conserv/Pictures/Screenshots/Screenshot from 2022-09-13 12-49-02.pngScreenshot from 2022-09-13 12-49-0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15670" y="748030"/>
            <a:ext cx="3848100" cy="2190750"/>
          </a:xfrm>
          <a:prstGeom prst="rect">
            <a:avLst/>
          </a:prstGeom>
        </p:spPr>
      </p:pic>
      <p:pic>
        <p:nvPicPr>
          <p:cNvPr id="3" name="Picture 2" descr="/home/conserv/Pictures/Screenshots/Screenshot from 2022-09-13 12-49-11.pngScreenshot from 2022-09-13 12-49-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60545" y="794385"/>
            <a:ext cx="3848100" cy="21907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536190" y="784225"/>
            <a:ext cx="459549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a key signature of a certain key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7" grpId="1"/>
      <p:bldP spid="9" grpId="1"/>
      <p:bldP spid="10" grpId="0"/>
      <p:bldP spid="10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74010"/>
            <a:ext cx="562292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Guess the key represented by the key signature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247390"/>
            <a:ext cx="6864350" cy="39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has got one flat on B. 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6944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F major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/home/conserv/Pictures/Screenshots/Screenshot from 2022-09-13 12-49-18.pngScreenshot from 2022-09-13 12-49-18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15670" y="748030"/>
            <a:ext cx="3848100" cy="2190750"/>
          </a:xfrm>
          <a:prstGeom prst="rect">
            <a:avLst/>
          </a:prstGeom>
        </p:spPr>
      </p:pic>
      <p:pic>
        <p:nvPicPr>
          <p:cNvPr id="3" name="Picture 2" descr="/home/conserv/Pictures/Screenshots/Screenshot from 2022-09-13 12-49-33.pngScreenshot from 2022-09-13 12-49-3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60545" y="794385"/>
            <a:ext cx="3848100" cy="21907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536190" y="784225"/>
            <a:ext cx="459549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a key signature of a certain key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10" grpId="0"/>
      <p:bldP spid="9" grpId="1"/>
      <p:bldP spid="10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Rhythm 3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05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MH_Entry_3"/>
          <p:cNvSpPr/>
          <p:nvPr>
            <p:custDataLst>
              <p:tags r:id="rId6"/>
            </p:custDataLst>
          </p:nvPr>
        </p:nvSpPr>
        <p:spPr>
          <a:xfrm>
            <a:off x="2092474" y="312270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Keys &amp; Key Signatures</a:t>
            </a:r>
            <a:endParaRPr lang="en-US" altLang="zh-CN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19" name="MH_Number_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948787" y="3122711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07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" name="MH_Entry_2"/>
          <p:cNvSpPr/>
          <p:nvPr>
            <p:custDataLst>
              <p:tags r:id="rId8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Scales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06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4" name="MH_Number_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 flipH="1">
            <a:off x="4736465" y="3684270"/>
            <a:ext cx="483235" cy="46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8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08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41" name="MH_Entry_4"/>
          <p:cNvSpPr/>
          <p:nvPr>
            <p:custDataLst>
              <p:tags r:id="rId12"/>
            </p:custDataLst>
          </p:nvPr>
        </p:nvSpPr>
        <p:spPr>
          <a:xfrm flipH="1">
            <a:off x="5219719" y="3684026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Intervals</a:t>
            </a:r>
            <a:endParaRPr lang="en-US" sz="1400" b="1" dirty="0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13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18" grpId="0" bldLvl="0" animBg="1"/>
      <p:bldP spid="19" grpId="0"/>
      <p:bldP spid="30" grpId="0" bldLvl="0" animBg="1"/>
      <p:bldP spid="31" grpId="0"/>
      <p:bldP spid="34" grpId="0"/>
      <p:bldP spid="51" grpId="0"/>
      <p:bldP spid="41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2874010"/>
            <a:ext cx="5622925" cy="371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Guess the key represented by the key signature above.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247390"/>
            <a:ext cx="6864350" cy="397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signature has got no sharps and no flats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Google Shape;145;p23"/>
          <p:cNvSpPr/>
          <p:nvPr/>
        </p:nvSpPr>
        <p:spPr>
          <a:xfrm>
            <a:off x="1145540" y="3694430"/>
            <a:ext cx="6864350" cy="440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key is C major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5" name="Picture 4" descr="/home/conserv/Pictures/Screenshots/Screenshot from 2022-09-13 12-49-40.pngScreenshot from 2022-09-13 12-49-4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15670" y="748030"/>
            <a:ext cx="3848100" cy="2190750"/>
          </a:xfrm>
          <a:prstGeom prst="rect">
            <a:avLst/>
          </a:prstGeom>
        </p:spPr>
      </p:pic>
      <p:pic>
        <p:nvPicPr>
          <p:cNvPr id="3" name="Picture 2" descr="/home/conserv/Pictures/Screenshots/Screenshot from 2022-09-13 12-49-49.pngScreenshot from 2022-09-13 12-49-4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60545" y="794385"/>
            <a:ext cx="3848100" cy="2190750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2536190" y="784225"/>
            <a:ext cx="459549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is a key signature of a certain key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10" grpId="0"/>
      <p:bldP spid="9" grpId="1"/>
      <p:bldP spid="10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9-40-49.pngScreenshot from 2022-09-13 19-40-4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879475" y="1168400"/>
            <a:ext cx="7484110" cy="175323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911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 signatures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20390"/>
            <a:ext cx="6864350" cy="85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sharp in the key signature (on line F) turns every F into an F sharp.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3-04-39.pngScreenshot from 2022-09-13 13-04-39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622108" y="1168718"/>
            <a:ext cx="5998845" cy="175260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911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 signatures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20390"/>
            <a:ext cx="6864350" cy="72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flat in the key signature (on line B) turns every B in the piece of music into B flat.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3-04-47.pngScreenshot from 2022-09-13 13-04-47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622108" y="1168400"/>
            <a:ext cx="5998845" cy="1753235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911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Key signatures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120390"/>
            <a:ext cx="6864350" cy="894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sharps in the key signature (on line F and space C) turns every F into an F sharp, and every C into C sharp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486785" y="613410"/>
            <a:ext cx="226314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More on accidentals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931545"/>
            <a:ext cx="6864350" cy="105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Even with the key signatures, sometimes accidentals will be needed in the music. This happens when the music uses notes outside of its scale notes.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55700" y="3632200"/>
            <a:ext cx="6864350" cy="79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the above melody, G sharp is written as an accidental because it is not part of the key signature of D major.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Screenshot from 2022-09-13 19-51-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3600" y="1987550"/>
            <a:ext cx="7562850" cy="17716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/>
      <p:bldP spid="6" grpId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525520" y="613410"/>
            <a:ext cx="222440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More on accidentals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075055" y="931545"/>
            <a:ext cx="7198995" cy="105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 that accidentals last until the end of the bar, unless they are cancelled by another accidental.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Also remember that accidental apply only to notes of the same pitch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55700" y="3467100"/>
            <a:ext cx="6864350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natural in the second bar cancels the flat in the time signature.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/home/conserv/Pictures/Screenshots/Screenshot from 2022-09-13 19-58-06.pngScreenshot from 2022-09-13 19-58-06"/>
          <p:cNvPicPr>
            <a:picLocks noChangeAspect="1"/>
          </p:cNvPicPr>
          <p:nvPr/>
        </p:nvPicPr>
        <p:blipFill>
          <a:blip r:embed="rId1"/>
          <a:srcRect t="13871" b="8746"/>
          <a:stretch>
            <a:fillRect/>
          </a:stretch>
        </p:blipFill>
        <p:spPr>
          <a:xfrm>
            <a:off x="710565" y="2106295"/>
            <a:ext cx="7562850" cy="1370965"/>
          </a:xfrm>
          <a:prstGeom prst="rect">
            <a:avLst/>
          </a:prstGeom>
        </p:spPr>
      </p:pic>
      <p:sp>
        <p:nvSpPr>
          <p:cNvPr id="4" name="Google Shape;145;p23"/>
          <p:cNvSpPr/>
          <p:nvPr/>
        </p:nvSpPr>
        <p:spPr>
          <a:xfrm>
            <a:off x="1155700" y="3898900"/>
            <a:ext cx="6864350" cy="1037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B is also B natural because it is in the same bar and same pitch as the first B natural.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/>
      <p:bldP spid="4" grpId="0"/>
      <p:bldP spid="6" grpId="1"/>
      <p:bldP spid="4" grpId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525520" y="613410"/>
            <a:ext cx="222440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More on accidentals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075055" y="931545"/>
            <a:ext cx="7198995" cy="1056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Remember that accidentals last until the end of the bar, unless they are cancelled by another accidental.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Also remember that accidental apply only to notes of the same pitch 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55700" y="3467100"/>
            <a:ext cx="6864350" cy="4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natural in the second bar cancels the flat in the time signature.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3" name="Picture 2" descr="/home/conserv/Pictures/Screenshots/Screenshot from 2022-09-13 19-54-09.pngScreenshot from 2022-09-13 19-54-09"/>
          <p:cNvPicPr>
            <a:picLocks noChangeAspect="1"/>
          </p:cNvPicPr>
          <p:nvPr/>
        </p:nvPicPr>
        <p:blipFill>
          <a:blip r:embed="rId1"/>
          <a:srcRect t="11685" b="13871"/>
          <a:stretch>
            <a:fillRect/>
          </a:stretch>
        </p:blipFill>
        <p:spPr>
          <a:xfrm>
            <a:off x="710565" y="1998980"/>
            <a:ext cx="7562850" cy="1318895"/>
          </a:xfrm>
          <a:prstGeom prst="rect">
            <a:avLst/>
          </a:prstGeom>
        </p:spPr>
      </p:pic>
      <p:sp>
        <p:nvSpPr>
          <p:cNvPr id="4" name="Google Shape;145;p23"/>
          <p:cNvSpPr/>
          <p:nvPr/>
        </p:nvSpPr>
        <p:spPr>
          <a:xfrm>
            <a:off x="1155700" y="3898900"/>
            <a:ext cx="6864350" cy="702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second B is B flat because it the flat cancels the natural that occured earlier in the same bar.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6" grpId="0"/>
      <p:bldP spid="4" grpId="0"/>
      <p:bldP spid="6" grpId="1"/>
      <p:bldP spid="4" grpId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753870" y="1779905"/>
            <a:ext cx="1229360" cy="90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8</a:t>
            </a:r>
            <a:endParaRPr lang="en-US" altLang="tr-TR" sz="54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375158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 and Tonic Triads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95" y="2736850"/>
            <a:ext cx="4629150" cy="1163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3886835" y="679450"/>
            <a:ext cx="186309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1139825" y="1113155"/>
            <a:ext cx="686435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 interval measures the difference in pitch between two notes.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3" name="Google Shape;145;p23"/>
          <p:cNvSpPr/>
          <p:nvPr/>
        </p:nvSpPr>
        <p:spPr>
          <a:xfrm>
            <a:off x="1139825" y="1600835"/>
            <a:ext cx="68643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We can use the degrees of the scale to measure the intervals between the tonic of a key and every other note in that key. 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Google Shape;145;p23"/>
          <p:cNvSpPr/>
          <p:nvPr/>
        </p:nvSpPr>
        <p:spPr>
          <a:xfrm>
            <a:off x="1149985" y="2282825"/>
            <a:ext cx="6864350" cy="63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Below are intervals above the tonic in C major: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8" name="Picture 7" descr="/home/conserv/Pictures/Screenshots/Screenshot from 2022-09-13 14-17-57.pngScreenshot from 2022-09-13 14-17-57"/>
          <p:cNvPicPr>
            <a:picLocks noChangeAspect="1"/>
          </p:cNvPicPr>
          <p:nvPr/>
        </p:nvPicPr>
        <p:blipFill>
          <a:blip r:embed="rId1"/>
          <a:srcRect l="675" t="24138" r="3811" b="19770"/>
          <a:stretch>
            <a:fillRect/>
          </a:stretch>
        </p:blipFill>
        <p:spPr>
          <a:xfrm>
            <a:off x="623570" y="2973070"/>
            <a:ext cx="7978140" cy="126746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3" grpId="0"/>
      <p:bldP spid="4" grpId="1"/>
      <p:bldP spid="7" grpId="1"/>
      <p:bldP spid="3" grpId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/home/conserv/Pictures/Screenshots/Screenshot from 2022-09-13 14-42-40.pngScreenshot from 2022-09-13 14-42-40"/>
          <p:cNvPicPr>
            <a:picLocks noChangeAspect="1"/>
          </p:cNvPicPr>
          <p:nvPr/>
        </p:nvPicPr>
        <p:blipFill>
          <a:blip r:embed="rId1"/>
          <a:srcRect b="10593"/>
          <a:stretch>
            <a:fillRect/>
          </a:stretch>
        </p:blipFill>
        <p:spPr>
          <a:xfrm>
            <a:off x="654050" y="1233805"/>
            <a:ext cx="8155940" cy="1972310"/>
          </a:xfrm>
          <a:prstGeom prst="rect">
            <a:avLst/>
          </a:prstGeom>
        </p:spPr>
      </p:pic>
      <p:sp>
        <p:nvSpPr>
          <p:cNvPr id="3" name="Text Box 2"/>
          <p:cNvSpPr txBox="1"/>
          <p:nvPr/>
        </p:nvSpPr>
        <p:spPr>
          <a:xfrm>
            <a:off x="4074160" y="911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39825" y="3159125"/>
            <a:ext cx="6864350" cy="72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 which key does the intervals above belong?</a:t>
            </a:r>
            <a:endParaRPr lang="en-US" altLang="tr-TR" sz="24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3768090" y="3733800"/>
            <a:ext cx="200914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 Major 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4" grpId="0"/>
      <p:bldP spid="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H_Entry_1"/>
          <p:cNvSpPr/>
          <p:nvPr>
            <p:custDataLst>
              <p:tags r:id="rId1"/>
            </p:custDataLst>
          </p:nvPr>
        </p:nvSpPr>
        <p:spPr>
          <a:xfrm>
            <a:off x="2092474" y="2000079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Tonic Triads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078" name="MH_Number_1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948787" y="2000080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09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grpSp>
        <p:nvGrpSpPr>
          <p:cNvPr id="2" name="MH_Others_1"/>
          <p:cNvGrpSpPr/>
          <p:nvPr>
            <p:custDataLst>
              <p:tags r:id="rId3"/>
            </p:custDataLst>
          </p:nvPr>
        </p:nvGrpSpPr>
        <p:grpSpPr>
          <a:xfrm>
            <a:off x="4437977" y="938503"/>
            <a:ext cx="295054" cy="4132275"/>
            <a:chOff x="4349750" y="1062266"/>
            <a:chExt cx="393426" cy="5508000"/>
          </a:xfrm>
        </p:grpSpPr>
        <p:pic>
          <p:nvPicPr>
            <p:cNvPr id="3083" name="Picture 3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349750" y="1062266"/>
              <a:ext cx="81701" cy="550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82" name="Picture 3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 bwMode="auto">
            <a:xfrm>
              <a:off x="4679350" y="1815142"/>
              <a:ext cx="63826" cy="45566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0" name="MH_Entry_2"/>
          <p:cNvSpPr/>
          <p:nvPr>
            <p:custDataLst>
              <p:tags r:id="rId6"/>
            </p:custDataLst>
          </p:nvPr>
        </p:nvSpPr>
        <p:spPr>
          <a:xfrm flipH="1">
            <a:off x="5219719" y="2561394"/>
            <a:ext cx="1856312" cy="465769"/>
          </a:xfrm>
          <a:prstGeom prst="rect">
            <a:avLst/>
          </a:prstGeom>
          <a:gradFill>
            <a:gsLst>
              <a:gs pos="0">
                <a:srgbClr val="007BD3"/>
              </a:gs>
              <a:gs pos="100000">
                <a:srgbClr val="034373"/>
              </a:gs>
            </a:gsLst>
            <a:lin ang="54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en-US" altLang="tr-TR" sz="1400" b="1" dirty="0" err="1">
                <a:solidFill>
                  <a:srgbClr val="FFFFFF"/>
                </a:solidFill>
                <a:latin typeface="+mj-lt"/>
                <a:ea typeface="Microsoft YaHei" charset="-122"/>
                <a:sym typeface="Arial" panose="020B0604020202020204" pitchFamily="34" charset="0"/>
              </a:rPr>
              <a:t>Terms &amp; Signs</a:t>
            </a:r>
            <a:endParaRPr lang="en-US" altLang="tr-TR" sz="1400" b="1" dirty="0" err="1">
              <a:solidFill>
                <a:srgbClr val="FFFFFF"/>
              </a:solidFill>
              <a:latin typeface="+mj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31" name="MH_Number_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flipH="1">
            <a:off x="4777688" y="2561394"/>
            <a:ext cx="442031" cy="465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5032" tIns="32516" rIns="65032" bIns="32516" anchor="ctr" anchorCtr="1">
            <a:noAutofit/>
          </a:bodyPr>
          <a:lstStyle>
            <a:defPPr>
              <a:defRPr lang="zh-CN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2400" b="1">
                <a:solidFill>
                  <a:srgbClr val="00B0F0"/>
                </a:solidFill>
                <a:latin typeface="幼圆" panose="02010509060101010101" pitchFamily="49" charset="-122"/>
                <a:ea typeface="幼圆" panose="02010509060101010101" pitchFamily="49" charset="-122"/>
                <a:cs typeface="Verdana" panose="020B060403050404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10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  <p:sp>
        <p:nvSpPr>
          <p:cNvPr id="51" name="MH_Others_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863783" y="693667"/>
            <a:ext cx="1524446" cy="438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  <a:ea typeface="SimSun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Microsoft YaHei" charset="-122"/>
                <a:sym typeface="Arial" panose="020B0604020202020204" pitchFamily="34" charset="0"/>
              </a:rPr>
              <a:t>CONTENTS</a:t>
            </a:r>
            <a:endParaRPr lang="zh-CN" altLang="en-US" sz="1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Microsoft YaHei" charset="-122"/>
              <a:sym typeface="Arial" panose="020B0604020202020204" pitchFamily="34" charset="0"/>
            </a:endParaRPr>
          </a:p>
        </p:txBody>
      </p:sp>
    </p:spTree>
    <p:custDataLst>
      <p:tags r:id="rId9"/>
    </p:custData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3078" grpId="0"/>
      <p:bldP spid="30" grpId="0" bldLvl="0" animBg="1"/>
      <p:bldP spid="31" grpId="0"/>
      <p:bldP spid="5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074160" y="911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39825" y="1317625"/>
            <a:ext cx="6864350" cy="858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 intervals marked by brackets. </a:t>
            </a:r>
            <a:endParaRPr lang="en-US" altLang="tr-TR" sz="24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275205" y="375031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Screenshot from 2022-09-13 13-04-30"/>
          <p:cNvPicPr>
            <a:picLocks noChangeAspect="1"/>
          </p:cNvPicPr>
          <p:nvPr/>
        </p:nvPicPr>
        <p:blipFill>
          <a:blip r:embed="rId1"/>
          <a:srcRect t="22383" b="33883"/>
          <a:stretch>
            <a:fillRect/>
          </a:stretch>
        </p:blipFill>
        <p:spPr>
          <a:xfrm>
            <a:off x="378460" y="2527935"/>
            <a:ext cx="8427085" cy="1076960"/>
          </a:xfrm>
          <a:prstGeom prst="rect">
            <a:avLst/>
          </a:prstGeom>
        </p:spPr>
      </p:pic>
      <p:sp>
        <p:nvSpPr>
          <p:cNvPr id="6" name="Left Bracket 5"/>
          <p:cNvSpPr/>
          <p:nvPr/>
        </p:nvSpPr>
        <p:spPr>
          <a:xfrm rot="5400000">
            <a:off x="2665095" y="2030730"/>
            <a:ext cx="149860" cy="91821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 rot="5400000">
            <a:off x="3830955" y="1943100"/>
            <a:ext cx="101600" cy="1068705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Left Bracket 9"/>
          <p:cNvSpPr/>
          <p:nvPr/>
        </p:nvSpPr>
        <p:spPr>
          <a:xfrm rot="5400000">
            <a:off x="6275705" y="2042160"/>
            <a:ext cx="149860" cy="91821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3574415" y="374523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5814695" y="375666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3rd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7" grpId="0" animBg="1"/>
      <p:bldP spid="10" grpId="0" animBg="1"/>
      <p:bldP spid="9" grpId="1"/>
      <p:bldP spid="6" grpId="1" animBg="1"/>
      <p:bldP spid="7" grpId="1" animBg="1"/>
      <p:bldP spid="10" grpId="1" animBg="1"/>
      <p:bldP spid="2" grpId="0"/>
      <p:bldP spid="2" grpId="1"/>
      <p:bldP spid="11" grpId="0"/>
      <p:bldP spid="11" grpId="1"/>
      <p:bldP spid="12" grpId="0"/>
      <p:bldP spid="12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074160" y="911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Intervals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39825" y="1317625"/>
            <a:ext cx="6864350" cy="72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Identify the intervals marked by brackets. </a:t>
            </a:r>
            <a:endParaRPr lang="en-US" altLang="tr-TR" sz="24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2275205" y="375031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4th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4" name="Picture 3" descr="/home/conserv/Pictures/Screenshots/Screenshot from 2022-09-13 21-52-00.pngScreenshot from 2022-09-13 21-52-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80415" y="2426970"/>
            <a:ext cx="7582535" cy="1868805"/>
          </a:xfrm>
          <a:prstGeom prst="rect">
            <a:avLst/>
          </a:prstGeom>
        </p:spPr>
      </p:pic>
      <p:sp>
        <p:nvSpPr>
          <p:cNvPr id="6" name="Left Bracket 5"/>
          <p:cNvSpPr/>
          <p:nvPr/>
        </p:nvSpPr>
        <p:spPr>
          <a:xfrm rot="5400000">
            <a:off x="3028315" y="2030730"/>
            <a:ext cx="149860" cy="91821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Left Bracket 6"/>
          <p:cNvSpPr/>
          <p:nvPr/>
        </p:nvSpPr>
        <p:spPr>
          <a:xfrm rot="5400000">
            <a:off x="4149725" y="2035175"/>
            <a:ext cx="101600" cy="884555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Left Bracket 9"/>
          <p:cNvSpPr/>
          <p:nvPr/>
        </p:nvSpPr>
        <p:spPr>
          <a:xfrm rot="5400000">
            <a:off x="5954395" y="2042160"/>
            <a:ext cx="149860" cy="918210"/>
          </a:xfrm>
          <a:prstGeom prst="leftBracket">
            <a:avLst/>
          </a:prstGeom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Text Box 10"/>
          <p:cNvSpPr txBox="1"/>
          <p:nvPr/>
        </p:nvSpPr>
        <p:spPr>
          <a:xfrm>
            <a:off x="5564505" y="372872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2nd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" name="Text Box 11"/>
          <p:cNvSpPr txBox="1"/>
          <p:nvPr/>
        </p:nvSpPr>
        <p:spPr>
          <a:xfrm>
            <a:off x="2644140" y="375031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6th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3811270" y="3745230"/>
            <a:ext cx="92392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5th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 animBg="1"/>
      <p:bldP spid="7" grpId="0" animBg="1"/>
      <p:bldP spid="10" grpId="0" animBg="1"/>
      <p:bldP spid="9" grpId="1"/>
      <p:bldP spid="6" grpId="1" animBg="1"/>
      <p:bldP spid="7" grpId="1" animBg="1"/>
      <p:bldP spid="10" grpId="1" animBg="1"/>
      <p:bldP spid="12" grpId="0"/>
      <p:bldP spid="12" grpId="1"/>
      <p:bldP spid="2" grpId="0"/>
      <p:bldP spid="2" grpId="1"/>
      <p:bldP spid="11" grpId="0"/>
      <p:bldP spid="11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975100" y="729615"/>
            <a:ext cx="2414270" cy="511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45540" y="3219450"/>
            <a:ext cx="6864350" cy="438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 tonic triad is a chord made up of three notes.</a:t>
            </a:r>
            <a:endParaRPr lang="en-US" altLang="tr-TR" sz="20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9-25-42"/>
          <p:cNvPicPr>
            <a:picLocks noChangeAspect="1"/>
          </p:cNvPicPr>
          <p:nvPr/>
        </p:nvPicPr>
        <p:blipFill>
          <a:blip r:embed="rId1"/>
          <a:srcRect l="1406" t="19104" r="3212" b="20219"/>
          <a:stretch>
            <a:fillRect/>
          </a:stretch>
        </p:blipFill>
        <p:spPr>
          <a:xfrm>
            <a:off x="1032510" y="1184275"/>
            <a:ext cx="6977380" cy="1936115"/>
          </a:xfrm>
          <a:prstGeom prst="rect">
            <a:avLst/>
          </a:prstGeom>
        </p:spPr>
      </p:pic>
      <p:sp>
        <p:nvSpPr>
          <p:cNvPr id="4" name="Google Shape;145;p23"/>
          <p:cNvSpPr/>
          <p:nvPr/>
        </p:nvSpPr>
        <p:spPr>
          <a:xfrm>
            <a:off x="1156970" y="3577590"/>
            <a:ext cx="5036820" cy="72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notes are the </a:t>
            </a:r>
            <a:r>
              <a:rPr lang="en-US" altLang="tr-TR" sz="20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first, third </a:t>
            </a:r>
            <a:r>
              <a:rPr lang="en-US" altLang="tr-TR" sz="20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and the </a:t>
            </a:r>
            <a:r>
              <a:rPr lang="en-US" altLang="tr-TR" sz="20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fifth </a:t>
            </a:r>
            <a:r>
              <a:rPr lang="en-US" altLang="tr-TR" sz="20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degrees of the scale.</a:t>
            </a:r>
            <a:endParaRPr lang="en-US" altLang="tr-TR" sz="20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67205" y="1152525"/>
            <a:ext cx="901700" cy="19862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297555" y="1147445"/>
            <a:ext cx="901700" cy="19862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4728845" y="1142365"/>
            <a:ext cx="901700" cy="198628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pic>
        <p:nvPicPr>
          <p:cNvPr id="8" name="Picture 7" descr="Screenshot from 2022-09-13 14-50-41"/>
          <p:cNvPicPr>
            <a:picLocks noChangeAspect="1"/>
          </p:cNvPicPr>
          <p:nvPr/>
        </p:nvPicPr>
        <p:blipFill>
          <a:blip r:embed="rId2"/>
          <a:srcRect l="11458" t="9462" r="39236" b="17061"/>
          <a:stretch>
            <a:fillRect/>
          </a:stretch>
        </p:blipFill>
        <p:spPr>
          <a:xfrm>
            <a:off x="6758305" y="3054350"/>
            <a:ext cx="1352550" cy="130175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4" grpId="0"/>
      <p:bldP spid="4" grpId="1"/>
      <p:bldP spid="5" grpId="0" animBg="1"/>
      <p:bldP spid="6" grpId="0" animBg="1"/>
      <p:bldP spid="7" grpId="0" animBg="1"/>
      <p:bldP spid="5" grpId="1" animBg="1"/>
      <p:bldP spid="6" grpId="1" animBg="1"/>
      <p:bldP spid="7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639820" y="742950"/>
            <a:ext cx="2414270" cy="511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228090" y="2344420"/>
            <a:ext cx="6864350" cy="85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tonic triads above are for G major. They include the 1st degree, 3rd degree and 5th degree of G major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13 14-49-29"/>
          <p:cNvPicPr>
            <a:picLocks noChangeAspect="1"/>
          </p:cNvPicPr>
          <p:nvPr/>
        </p:nvPicPr>
        <p:blipFill>
          <a:blip r:embed="rId1"/>
          <a:srcRect t="21685" b="19785"/>
          <a:stretch>
            <a:fillRect/>
          </a:stretch>
        </p:blipFill>
        <p:spPr>
          <a:xfrm>
            <a:off x="1499870" y="1273175"/>
            <a:ext cx="2743200" cy="1036955"/>
          </a:xfrm>
          <a:prstGeom prst="rect">
            <a:avLst/>
          </a:prstGeom>
        </p:spPr>
      </p:pic>
      <p:pic>
        <p:nvPicPr>
          <p:cNvPr id="4" name="Picture 3" descr="Screenshot from 2022-09-13 14-49-36"/>
          <p:cNvPicPr>
            <a:picLocks noChangeAspect="1"/>
          </p:cNvPicPr>
          <p:nvPr/>
        </p:nvPicPr>
        <p:blipFill>
          <a:blip r:embed="rId2"/>
          <a:srcRect t="28280" b="25448"/>
          <a:stretch>
            <a:fillRect/>
          </a:stretch>
        </p:blipFill>
        <p:spPr>
          <a:xfrm>
            <a:off x="4739005" y="1390015"/>
            <a:ext cx="2743200" cy="819785"/>
          </a:xfrm>
          <a:prstGeom prst="rect">
            <a:avLst/>
          </a:prstGeom>
        </p:spPr>
      </p:pic>
      <p:pic>
        <p:nvPicPr>
          <p:cNvPr id="5" name="Picture 4" descr="Screenshot from 2022-09-06 09-39-57"/>
          <p:cNvPicPr>
            <a:picLocks noChangeAspect="1"/>
          </p:cNvPicPr>
          <p:nvPr/>
        </p:nvPicPr>
        <p:blipFill>
          <a:blip r:embed="rId3"/>
          <a:srcRect l="3181" t="10550" r="40229" b="15627"/>
          <a:stretch>
            <a:fillRect/>
          </a:stretch>
        </p:blipFill>
        <p:spPr>
          <a:xfrm>
            <a:off x="878205" y="3470275"/>
            <a:ext cx="3401060" cy="1086485"/>
          </a:xfrm>
          <a:prstGeom prst="rect">
            <a:avLst/>
          </a:prstGeom>
        </p:spPr>
      </p:pic>
      <p:pic>
        <p:nvPicPr>
          <p:cNvPr id="6" name="Picture 5" descr="/home/conserv/Pictures/Screenshots/Screenshot from 2022-09-06 09-38-57.pngScreenshot from 2022-09-06 09-38-57"/>
          <p:cNvPicPr>
            <a:picLocks noChangeAspect="1"/>
          </p:cNvPicPr>
          <p:nvPr/>
        </p:nvPicPr>
        <p:blipFill>
          <a:blip r:embed="rId4"/>
          <a:srcRect l="2420" t="20590" r="41485" b="9918"/>
          <a:stretch>
            <a:fillRect/>
          </a:stretch>
        </p:blipFill>
        <p:spPr>
          <a:xfrm>
            <a:off x="4503420" y="3488690"/>
            <a:ext cx="3640455" cy="11042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639820" y="742950"/>
            <a:ext cx="2414270" cy="511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228090" y="2344420"/>
            <a:ext cx="6864350" cy="855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tonic triads above are for D major. They include the 1st degree, 3rd degree and 5th degree of D major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conserv/Pictures/Screenshots/Screenshot from 2022-09-13 14-49-44.pngScreenshot from 2022-09-13 14-49-44"/>
          <p:cNvPicPr>
            <a:picLocks noChangeAspect="1"/>
          </p:cNvPicPr>
          <p:nvPr/>
        </p:nvPicPr>
        <p:blipFill>
          <a:blip r:embed="rId1"/>
          <a:srcRect t="17885" b="21649"/>
          <a:stretch>
            <a:fillRect/>
          </a:stretch>
        </p:blipFill>
        <p:spPr>
          <a:xfrm>
            <a:off x="1499870" y="1223010"/>
            <a:ext cx="2743200" cy="1071245"/>
          </a:xfrm>
          <a:prstGeom prst="rect">
            <a:avLst/>
          </a:prstGeom>
        </p:spPr>
      </p:pic>
      <p:pic>
        <p:nvPicPr>
          <p:cNvPr id="4" name="Picture 3" descr="/home/conserv/Pictures/Screenshots/Screenshot from 2022-09-13 14-49-49.pngScreenshot from 2022-09-13 14-49-49"/>
          <p:cNvPicPr>
            <a:picLocks noChangeAspect="1"/>
          </p:cNvPicPr>
          <p:nvPr/>
        </p:nvPicPr>
        <p:blipFill>
          <a:blip r:embed="rId2"/>
          <a:srcRect t="26380" b="30143"/>
          <a:stretch>
            <a:fillRect/>
          </a:stretch>
        </p:blipFill>
        <p:spPr>
          <a:xfrm>
            <a:off x="4739005" y="1381760"/>
            <a:ext cx="2743200" cy="770255"/>
          </a:xfrm>
          <a:prstGeom prst="rect">
            <a:avLst/>
          </a:prstGeom>
        </p:spPr>
      </p:pic>
      <p:pic>
        <p:nvPicPr>
          <p:cNvPr id="5" name="Picture 4" descr="/home/conserv/Pictures/Screenshots/Screenshot from 2022-09-06 09-40-32.pngScreenshot from 2022-09-06 09-40-32"/>
          <p:cNvPicPr>
            <a:picLocks noChangeAspect="1"/>
          </p:cNvPicPr>
          <p:nvPr/>
        </p:nvPicPr>
        <p:blipFill>
          <a:blip r:embed="rId3"/>
          <a:srcRect l="3566" t="13120" r="40478" b="12662"/>
          <a:stretch>
            <a:fillRect/>
          </a:stretch>
        </p:blipFill>
        <p:spPr>
          <a:xfrm>
            <a:off x="999490" y="3706495"/>
            <a:ext cx="3242945" cy="1052830"/>
          </a:xfrm>
          <a:prstGeom prst="rect">
            <a:avLst/>
          </a:prstGeom>
        </p:spPr>
      </p:pic>
      <p:pic>
        <p:nvPicPr>
          <p:cNvPr id="6" name="Picture 5" descr="/home/conserv/Pictures/Screenshots/Screenshot from 2022-09-06 09-41-32.pngScreenshot from 2022-09-06 09-41-32"/>
          <p:cNvPicPr>
            <a:picLocks noChangeAspect="1"/>
          </p:cNvPicPr>
          <p:nvPr/>
        </p:nvPicPr>
        <p:blipFill>
          <a:blip r:embed="rId4"/>
          <a:srcRect l="4169" t="14326" r="41723" b="12545"/>
          <a:stretch>
            <a:fillRect/>
          </a:stretch>
        </p:blipFill>
        <p:spPr>
          <a:xfrm>
            <a:off x="4655185" y="3723005"/>
            <a:ext cx="3120390" cy="10318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639820" y="742950"/>
            <a:ext cx="2414270" cy="511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228090" y="2344420"/>
            <a:ext cx="6864350" cy="132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tonic triads above are for D major. They include the 1st degree, 3rd degree and 5th degree of D major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b="1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the above example, the key signature is not used, so the F has an accidental.</a:t>
            </a: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conserv/Pictures/Screenshots/Screenshot from 2022-09-13 14-54-32.pngScreenshot from 2022-09-13 14-54-32"/>
          <p:cNvPicPr>
            <a:picLocks noChangeAspect="1"/>
          </p:cNvPicPr>
          <p:nvPr/>
        </p:nvPicPr>
        <p:blipFill>
          <a:blip r:embed="rId1"/>
          <a:srcRect t="20717" b="20753"/>
          <a:stretch>
            <a:fillRect/>
          </a:stretch>
        </p:blipFill>
        <p:spPr>
          <a:xfrm>
            <a:off x="1499870" y="1240155"/>
            <a:ext cx="2743200" cy="1036955"/>
          </a:xfrm>
          <a:prstGeom prst="rect">
            <a:avLst/>
          </a:prstGeom>
        </p:spPr>
      </p:pic>
      <p:pic>
        <p:nvPicPr>
          <p:cNvPr id="4" name="Picture 3" descr="/home/conserv/Pictures/Screenshots/Screenshot from 2022-09-13 14-54-41.pngScreenshot from 2022-09-13 14-54-41"/>
          <p:cNvPicPr>
            <a:picLocks noChangeAspect="1"/>
          </p:cNvPicPr>
          <p:nvPr/>
        </p:nvPicPr>
        <p:blipFill>
          <a:blip r:embed="rId2"/>
          <a:srcRect t="24480" b="26380"/>
          <a:stretch>
            <a:fillRect/>
          </a:stretch>
        </p:blipFill>
        <p:spPr>
          <a:xfrm>
            <a:off x="4739005" y="1315085"/>
            <a:ext cx="2743200" cy="870585"/>
          </a:xfrm>
          <a:prstGeom prst="rect">
            <a:avLst/>
          </a:prstGeom>
        </p:spPr>
      </p:pic>
      <p:pic>
        <p:nvPicPr>
          <p:cNvPr id="5" name="Picture 4" descr="/home/conserv/Pictures/Screenshots/Screenshot from 2022-09-06 09-40-32.pngScreenshot from 2022-09-06 09-40-32"/>
          <p:cNvPicPr>
            <a:picLocks noChangeAspect="1"/>
          </p:cNvPicPr>
          <p:nvPr/>
        </p:nvPicPr>
        <p:blipFill>
          <a:blip r:embed="rId3"/>
          <a:srcRect l="3566" t="13120" r="40478" b="12662"/>
          <a:stretch>
            <a:fillRect/>
          </a:stretch>
        </p:blipFill>
        <p:spPr>
          <a:xfrm>
            <a:off x="999490" y="3706495"/>
            <a:ext cx="3242945" cy="1052830"/>
          </a:xfrm>
          <a:prstGeom prst="rect">
            <a:avLst/>
          </a:prstGeom>
        </p:spPr>
      </p:pic>
      <p:pic>
        <p:nvPicPr>
          <p:cNvPr id="6" name="Picture 5" descr="/home/conserv/Pictures/Screenshots/Screenshot from 2022-09-06 09-41-32.pngScreenshot from 2022-09-06 09-41-32"/>
          <p:cNvPicPr>
            <a:picLocks noChangeAspect="1"/>
          </p:cNvPicPr>
          <p:nvPr/>
        </p:nvPicPr>
        <p:blipFill>
          <a:blip r:embed="rId4"/>
          <a:srcRect l="4169" t="14326" r="41723" b="12545"/>
          <a:stretch>
            <a:fillRect/>
          </a:stretch>
        </p:blipFill>
        <p:spPr>
          <a:xfrm>
            <a:off x="4655185" y="3723005"/>
            <a:ext cx="3120390" cy="103187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639820" y="742950"/>
            <a:ext cx="2414270" cy="511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39825" y="2527935"/>
            <a:ext cx="6864350" cy="912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tonic triads above are for F major. They include the 1st degree, 3rd degree and 5th degree of F major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conserv/Pictures/Screenshots/Screenshot from 2022-09-13 14-49-56.pngScreenshot from 2022-09-13 14-49-56"/>
          <p:cNvPicPr>
            <a:picLocks noChangeAspect="1"/>
          </p:cNvPicPr>
          <p:nvPr/>
        </p:nvPicPr>
        <p:blipFill>
          <a:blip r:embed="rId1"/>
          <a:srcRect t="18853" b="23548"/>
          <a:stretch>
            <a:fillRect/>
          </a:stretch>
        </p:blipFill>
        <p:spPr>
          <a:xfrm>
            <a:off x="1499870" y="1207135"/>
            <a:ext cx="2743200" cy="1020445"/>
          </a:xfrm>
          <a:prstGeom prst="rect">
            <a:avLst/>
          </a:prstGeom>
        </p:spPr>
      </p:pic>
      <p:pic>
        <p:nvPicPr>
          <p:cNvPr id="4" name="Picture 3" descr="/home/conserv/Pictures/Screenshots/Screenshot from 2022-09-13 14-50-33.pngScreenshot from 2022-09-13 14-50-33"/>
          <p:cNvPicPr>
            <a:picLocks noChangeAspect="1"/>
          </p:cNvPicPr>
          <p:nvPr/>
        </p:nvPicPr>
        <p:blipFill>
          <a:blip r:embed="rId2"/>
          <a:srcRect t="22616" b="25448"/>
          <a:stretch>
            <a:fillRect/>
          </a:stretch>
        </p:blipFill>
        <p:spPr>
          <a:xfrm>
            <a:off x="4739005" y="1265555"/>
            <a:ext cx="2743200" cy="920115"/>
          </a:xfrm>
          <a:prstGeom prst="rect">
            <a:avLst/>
          </a:prstGeom>
        </p:spPr>
      </p:pic>
      <p:pic>
        <p:nvPicPr>
          <p:cNvPr id="5" name="Picture 4" descr="/home/conserv/Pictures/Screenshots/Screenshot from 2022-09-06 09-42-20.pngScreenshot from 2022-09-06 09-42-20"/>
          <p:cNvPicPr>
            <a:picLocks noChangeAspect="1"/>
          </p:cNvPicPr>
          <p:nvPr/>
        </p:nvPicPr>
        <p:blipFill>
          <a:blip r:embed="rId3"/>
          <a:srcRect l="2311" t="14880" r="42510" b="15200"/>
          <a:stretch>
            <a:fillRect/>
          </a:stretch>
        </p:blipFill>
        <p:spPr>
          <a:xfrm>
            <a:off x="5100320" y="3610610"/>
            <a:ext cx="2896870" cy="898525"/>
          </a:xfrm>
          <a:prstGeom prst="rect">
            <a:avLst/>
          </a:prstGeom>
        </p:spPr>
      </p:pic>
      <p:pic>
        <p:nvPicPr>
          <p:cNvPr id="6" name="Picture 5" descr="/home/conserv/Pictures/Screenshots/Screenshot from 2022-09-06 09-42-54.pngScreenshot from 2022-09-06 09-42-54"/>
          <p:cNvPicPr>
            <a:picLocks noChangeAspect="1"/>
          </p:cNvPicPr>
          <p:nvPr/>
        </p:nvPicPr>
        <p:blipFill>
          <a:blip r:embed="rId4"/>
          <a:srcRect l="2890" t="12718" r="41514" b="16958"/>
          <a:stretch>
            <a:fillRect/>
          </a:stretch>
        </p:blipFill>
        <p:spPr>
          <a:xfrm>
            <a:off x="1595755" y="3599180"/>
            <a:ext cx="2736850" cy="84772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3639820" y="742950"/>
            <a:ext cx="2414270" cy="5118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4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Tonic triads</a:t>
            </a:r>
            <a:endParaRPr lang="en-US" altLang="tr-TR" sz="24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Google Shape;145;p23"/>
          <p:cNvSpPr/>
          <p:nvPr/>
        </p:nvSpPr>
        <p:spPr>
          <a:xfrm>
            <a:off x="1139825" y="2527935"/>
            <a:ext cx="6864350" cy="912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tonic triads above are for C major. They include the 1st degree, 3rd degree and 5th degree of C major</a:t>
            </a:r>
            <a:endParaRPr lang="en-US" altLang="tr-TR" sz="18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800" b="1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conserv/Pictures/Screenshots/Screenshot from 2022-09-13 14-59-57.pngScreenshot from 2022-09-13 14-59-57"/>
          <p:cNvPicPr>
            <a:picLocks noChangeAspect="1"/>
          </p:cNvPicPr>
          <p:nvPr/>
        </p:nvPicPr>
        <p:blipFill>
          <a:blip r:embed="rId1"/>
          <a:srcRect t="17491" b="21864"/>
          <a:stretch>
            <a:fillRect/>
          </a:stretch>
        </p:blipFill>
        <p:spPr>
          <a:xfrm>
            <a:off x="1499870" y="1141730"/>
            <a:ext cx="2743200" cy="1074420"/>
          </a:xfrm>
          <a:prstGeom prst="rect">
            <a:avLst/>
          </a:prstGeom>
        </p:spPr>
      </p:pic>
      <p:pic>
        <p:nvPicPr>
          <p:cNvPr id="4" name="Picture 3" descr="/home/conserv/Pictures/Screenshots/Screenshot from 2022-09-13 15-00-03.pngScreenshot from 2022-09-13 15-00-03"/>
          <p:cNvPicPr>
            <a:picLocks noChangeAspect="1"/>
          </p:cNvPicPr>
          <p:nvPr/>
        </p:nvPicPr>
        <p:blipFill>
          <a:blip r:embed="rId2"/>
          <a:srcRect t="28423" b="29140"/>
          <a:stretch>
            <a:fillRect/>
          </a:stretch>
        </p:blipFill>
        <p:spPr>
          <a:xfrm>
            <a:off x="4739005" y="1343660"/>
            <a:ext cx="2743200" cy="751840"/>
          </a:xfrm>
          <a:prstGeom prst="rect">
            <a:avLst/>
          </a:prstGeom>
        </p:spPr>
      </p:pic>
      <p:pic>
        <p:nvPicPr>
          <p:cNvPr id="5" name="Picture 4" descr="/home/conserv/Pictures/Screenshot from 2022-09-06 09-25-50.pngScreenshot from 2022-09-06 09-25-5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090160" y="3206750"/>
            <a:ext cx="2808605" cy="1225550"/>
          </a:xfrm>
          <a:prstGeom prst="rect">
            <a:avLst/>
          </a:prstGeom>
        </p:spPr>
      </p:pic>
      <p:pic>
        <p:nvPicPr>
          <p:cNvPr id="6" name="Picture 5" descr="/home/conserv/Pictures/Screenshot from 2022-09-06 09-25-42.pngScreenshot from 2022-09-06 09-25-4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20800" y="3211830"/>
            <a:ext cx="3037205" cy="13252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348865"/>
            <a:ext cx="3265805" cy="73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mising here to make a tonic triad of F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757295" y="3253105"/>
            <a:ext cx="618490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13 15-00-55"/>
          <p:cNvPicPr>
            <a:picLocks noChangeAspect="1"/>
          </p:cNvPicPr>
          <p:nvPr/>
        </p:nvPicPr>
        <p:blipFill>
          <a:blip r:embed="rId1"/>
          <a:srcRect t="21792" b="18029"/>
          <a:stretch>
            <a:fillRect/>
          </a:stretch>
        </p:blipFill>
        <p:spPr>
          <a:xfrm>
            <a:off x="3246755" y="1257935"/>
            <a:ext cx="2743200" cy="1066165"/>
          </a:xfrm>
          <a:prstGeom prst="rect">
            <a:avLst/>
          </a:prstGeom>
        </p:spPr>
      </p:pic>
      <p:pic>
        <p:nvPicPr>
          <p:cNvPr id="4" name="Picture 3" descr="Screenshot from 2022-09-13 22-35-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9140" y="3108325"/>
            <a:ext cx="2239010" cy="110299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40741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Review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7" name="Google Shape;145;p23"/>
          <p:cNvSpPr/>
          <p:nvPr/>
        </p:nvSpPr>
        <p:spPr>
          <a:xfrm>
            <a:off x="3246755" y="2348865"/>
            <a:ext cx="3265805" cy="734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Which note is mising here to make a tonic triad of D major?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9" name="Text Box 8"/>
          <p:cNvSpPr txBox="1"/>
          <p:nvPr/>
        </p:nvSpPr>
        <p:spPr>
          <a:xfrm>
            <a:off x="3526790" y="3253105"/>
            <a:ext cx="848995" cy="6521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F#</a:t>
            </a:r>
            <a:endParaRPr lang="en-US" altLang="tr-TR" sz="3200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13 15-00-45"/>
          <p:cNvPicPr>
            <a:picLocks noChangeAspect="1"/>
          </p:cNvPicPr>
          <p:nvPr/>
        </p:nvPicPr>
        <p:blipFill>
          <a:blip r:embed="rId1"/>
          <a:srcRect t="17897" b="23266"/>
          <a:stretch>
            <a:fillRect/>
          </a:stretch>
        </p:blipFill>
        <p:spPr>
          <a:xfrm>
            <a:off x="2952115" y="1263650"/>
            <a:ext cx="2743200" cy="835025"/>
          </a:xfrm>
          <a:prstGeom prst="rect">
            <a:avLst/>
          </a:prstGeom>
        </p:spPr>
      </p:pic>
      <p:pic>
        <p:nvPicPr>
          <p:cNvPr id="5" name="Picture 4" descr="Screenshot from 2022-09-13 14-54-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9340" y="2973705"/>
            <a:ext cx="1874520" cy="121094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9" grpId="0"/>
      <p:bldP spid="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/>
        </p:nvSpPr>
        <p:spPr>
          <a:xfrm>
            <a:off x="1740535" y="1779905"/>
            <a:ext cx="1593850" cy="900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0</a:t>
            </a:r>
            <a:r>
              <a:rPr lang="en-US" altLang="tr-TR" sz="54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6</a:t>
            </a:r>
            <a:r>
              <a:rPr lang="en-US" altLang="tr-TR" sz="28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B</a:t>
            </a:r>
            <a:endParaRPr lang="en-US" altLang="tr-TR" sz="28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cxnSp>
        <p:nvCxnSpPr>
          <p:cNvPr id="126" name="Google Shape;126;p22"/>
          <p:cNvCxnSpPr/>
          <p:nvPr/>
        </p:nvCxnSpPr>
        <p:spPr>
          <a:xfrm>
            <a:off x="1753279" y="2573068"/>
            <a:ext cx="1378561" cy="0"/>
          </a:xfrm>
          <a:prstGeom prst="straightConnector1">
            <a:avLst/>
          </a:prstGeom>
          <a:noFill/>
          <a:ln w="12700" cap="flat" cmpd="sng">
            <a:solidFill>
              <a:srgbClr val="3F3F3F">
                <a:alpha val="77647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22"/>
          <p:cNvSpPr txBox="1"/>
          <p:nvPr/>
        </p:nvSpPr>
        <p:spPr>
          <a:xfrm>
            <a:off x="1918121" y="2617808"/>
            <a:ext cx="1033700" cy="2385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100" b="1" i="0" u="none" strike="noStrike" cap="none">
                <a:solidFill>
                  <a:schemeClr val="lt1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Grade 1</a:t>
            </a: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altLang="tr-TR" sz="1100" b="1" i="0" u="none" strike="noStrike" cap="none">
              <a:solidFill>
                <a:schemeClr val="lt1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8" name="Google Shape;128;p22"/>
          <p:cNvSpPr txBox="1"/>
          <p:nvPr/>
        </p:nvSpPr>
        <p:spPr>
          <a:xfrm>
            <a:off x="3312795" y="2104390"/>
            <a:ext cx="1247140" cy="37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2000" b="1" i="0" u="none" strike="noStrike" cap="none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Scales </a:t>
            </a:r>
            <a:endParaRPr lang="en-US" altLang="tr-TR" sz="2000" b="1" i="0" u="none" strike="noStrike" cap="none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29" name="Google Shape;129;p22"/>
          <p:cNvSpPr/>
          <p:nvPr/>
        </p:nvSpPr>
        <p:spPr>
          <a:xfrm>
            <a:off x="3312705" y="2737071"/>
            <a:ext cx="4629320" cy="1603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 MAJOR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MAJOR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MAJOR</a:t>
            </a:r>
            <a:endParaRPr lang="en-US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42"/>
          <p:cNvSpPr/>
          <p:nvPr/>
        </p:nvSpPr>
        <p:spPr>
          <a:xfrm>
            <a:off x="324163" y="2530592"/>
            <a:ext cx="8496944" cy="1173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5025" tIns="32500" rIns="65025" bIns="325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7200"/>
              <a:buFont typeface="Arial" panose="020B0604020202020204"/>
              <a:buNone/>
            </a:pPr>
            <a:r>
              <a:rPr lang="tr-TR" sz="7200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Thank you, Friends</a:t>
            </a:r>
            <a:endParaRPr sz="72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0" name="矩形 259"/>
          <p:cNvSpPr>
            <a:spLocks noChangeArrowheads="1"/>
          </p:cNvSpPr>
          <p:nvPr/>
        </p:nvSpPr>
        <p:spPr bwMode="auto">
          <a:xfrm>
            <a:off x="3034030" y="4196080"/>
            <a:ext cx="3077845" cy="248920"/>
          </a:xfrm>
          <a:prstGeom prst="rect">
            <a:avLst/>
          </a:prstGeom>
          <a:noFill/>
          <a:ln w="9525">
            <a:solidFill>
              <a:schemeClr val="accent1">
                <a:lumMod val="40000"/>
                <a:lumOff val="6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5032" tIns="32516" rIns="65032" bIns="3251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Microsoft YaHei" charset="-122"/>
                <a:ea typeface="Microsoft YaHei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</a:rPr>
              <a:t>Quiz: </a:t>
            </a:r>
            <a:r>
              <a:rPr lang="en-US" altLang="tr-TR" sz="1200" dirty="0">
                <a:solidFill>
                  <a:schemeClr val="bg1">
                    <a:lumMod val="50000"/>
                  </a:schemeClr>
                </a:solidFill>
                <a:latin typeface="+mj-lt"/>
                <a:cs typeface="Arial" panose="020B0604020202020204" pitchFamily="34" charset="0"/>
                <a:hlinkClick r:id="rId1" action="ppaction://hlinkfile"/>
              </a:rPr>
              <a:t>www.chezamusicschool.co.ke/mtg1l4</a:t>
            </a:r>
            <a:endParaRPr lang="en-US" altLang="tr-TR" sz="1200" dirty="0">
              <a:solidFill>
                <a:schemeClr val="bg1">
                  <a:lumMod val="50000"/>
                </a:schemeClr>
              </a:solidFill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00" name="Google Shape;100;p20" descr="/home/conserv/.projects/.cheza/public/config/cheza-logo-long-dark-62d95ed09819b.pngcheza-logo-long-dark-62d95ed09819b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35380" y="989330"/>
            <a:ext cx="6873240" cy="137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46"/>
          <p:cNvSpPr txBox="1"/>
          <p:nvPr/>
        </p:nvSpPr>
        <p:spPr>
          <a:xfrm>
            <a:off x="1694815" y="843915"/>
            <a:ext cx="5755005" cy="3759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defRPr/>
            </a:pPr>
            <a:r>
              <a:rPr lang="en-US" altLang="tr-TR" sz="2000" b="1" kern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Microsoft YaHei" charset="-122"/>
                <a:cs typeface="Times New Roman" panose="02020603050405020304" pitchFamily="18" charset="0"/>
              </a:rPr>
              <a:t>Terms &amp; Signs for the day:</a:t>
            </a:r>
            <a:endParaRPr lang="en-US" altLang="tr-TR" sz="2000" b="1" kern="0" dirty="0" err="1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727110" y="1456276"/>
            <a:ext cx="4629320" cy="187706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cantabile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in a singing style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da capo (D.C.)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go back to beginning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dolce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sweet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lvl="8"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fine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end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legato </a:t>
            </a:r>
            <a:r>
              <a:rPr lang="en-US" altLang="zh-CN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- Smoothly</a:t>
            </a: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en-US" altLang="zh-CN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staccato (stacc.)</a:t>
            </a:r>
            <a:r>
              <a:rPr lang="en-US" altLang="zh-CN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sym typeface="+mn-ea"/>
              </a:rPr>
              <a:t>- gradually getting quicker</a:t>
            </a:r>
            <a:endParaRPr lang="en-US" altLang="zh-CN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sym typeface="+mn-ea"/>
            </a:endParaRPr>
          </a:p>
          <a:p>
            <a:pPr>
              <a:lnSpc>
                <a:spcPct val="120000"/>
              </a:lnSpc>
            </a:pPr>
            <a:endParaRPr lang="en-US" altLang="zh-CN" sz="14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2" name="Picture 1" descr="Screenshot from 2022-09-13 15-23-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06695" y="977900"/>
            <a:ext cx="1205865" cy="509270"/>
          </a:xfrm>
          <a:prstGeom prst="rect">
            <a:avLst/>
          </a:prstGeom>
        </p:spPr>
      </p:pic>
      <p:pic>
        <p:nvPicPr>
          <p:cNvPr id="3" name="Picture 2" descr="Screenshot from 2022-09-13 15-23-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390" y="1481455"/>
            <a:ext cx="1216660" cy="490220"/>
          </a:xfrm>
          <a:prstGeom prst="rect">
            <a:avLst/>
          </a:prstGeom>
        </p:spPr>
      </p:pic>
      <p:pic>
        <p:nvPicPr>
          <p:cNvPr id="4" name="Picture 3" descr="Screenshot from 2022-09-13 15-23-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195" y="1971040"/>
            <a:ext cx="1036955" cy="812165"/>
          </a:xfrm>
          <a:prstGeom prst="rect">
            <a:avLst/>
          </a:prstGeom>
        </p:spPr>
      </p:pic>
      <p:pic>
        <p:nvPicPr>
          <p:cNvPr id="5" name="Picture 4" descr="Screenshot from 2022-09-13 15-24-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0195" y="2641600"/>
            <a:ext cx="1126490" cy="882015"/>
          </a:xfrm>
          <a:prstGeom prst="rect">
            <a:avLst/>
          </a:prstGeom>
        </p:spPr>
      </p:pic>
      <p:pic>
        <p:nvPicPr>
          <p:cNvPr id="6" name="Picture 5" descr="Screenshot from 2022-09-13 15-25-4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0195" y="3371215"/>
            <a:ext cx="480060" cy="727075"/>
          </a:xfrm>
          <a:prstGeom prst="rect">
            <a:avLst/>
          </a:prstGeom>
        </p:spPr>
      </p:pic>
      <p:pic>
        <p:nvPicPr>
          <p:cNvPr id="7" name="Picture 6" descr="Screenshot from 2022-09-13 15-26-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5435" y="3129915"/>
            <a:ext cx="828675" cy="666750"/>
          </a:xfrm>
          <a:prstGeom prst="rect">
            <a:avLst/>
          </a:prstGeom>
        </p:spPr>
      </p:pic>
      <p:pic>
        <p:nvPicPr>
          <p:cNvPr id="8" name="Picture 7" descr="Screenshot from 2022-09-13 15-26-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4405" y="3129915"/>
            <a:ext cx="828675" cy="666750"/>
          </a:xfrm>
          <a:prstGeom prst="rect">
            <a:avLst/>
          </a:prstGeom>
        </p:spPr>
      </p:pic>
      <p:pic>
        <p:nvPicPr>
          <p:cNvPr id="9" name="Picture 8" descr="Screenshot from 2022-09-13 15-27-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2430" y="3609975"/>
            <a:ext cx="1390650" cy="742950"/>
          </a:xfrm>
          <a:prstGeom prst="rect">
            <a:avLst/>
          </a:prstGeom>
        </p:spPr>
      </p:pic>
      <p:pic>
        <p:nvPicPr>
          <p:cNvPr id="12" name="Picture 11" descr="Screenshot from 2022-09-13 15-27-5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3145" y="4098925"/>
            <a:ext cx="690880" cy="839470"/>
          </a:xfrm>
          <a:prstGeom prst="rect">
            <a:avLst/>
          </a:prstGeom>
        </p:spPr>
      </p:pic>
      <p:pic>
        <p:nvPicPr>
          <p:cNvPr id="13" name="Picture 12" descr="Screenshot from 2022-09-13 15-28-14"/>
          <p:cNvPicPr>
            <a:picLocks noChangeAspect="1"/>
          </p:cNvPicPr>
          <p:nvPr/>
        </p:nvPicPr>
        <p:blipFill>
          <a:blip r:embed="rId10"/>
          <a:srcRect l="24765"/>
          <a:stretch>
            <a:fillRect/>
          </a:stretch>
        </p:blipFill>
        <p:spPr>
          <a:xfrm>
            <a:off x="5370195" y="4107815"/>
            <a:ext cx="509270" cy="822325"/>
          </a:xfrm>
          <a:prstGeom prst="rect">
            <a:avLst/>
          </a:prstGeom>
        </p:spPr>
      </p:pic>
      <p:pic>
        <p:nvPicPr>
          <p:cNvPr id="14" name="Picture 13" descr="Screenshot from 2022-09-13 15-31-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27200" y="4352925"/>
            <a:ext cx="732790" cy="586105"/>
          </a:xfrm>
          <a:prstGeom prst="rect">
            <a:avLst/>
          </a:prstGeom>
        </p:spPr>
      </p:pic>
      <p:sp>
        <p:nvSpPr>
          <p:cNvPr id="15" name="Text Box 14"/>
          <p:cNvSpPr txBox="1"/>
          <p:nvPr/>
        </p:nvSpPr>
        <p:spPr>
          <a:xfrm>
            <a:off x="3053080" y="3244215"/>
            <a:ext cx="238379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Fermata - pause on the note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or rest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3053080" y="3676015"/>
            <a:ext cx="2371090" cy="73723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Metronome mark: Play at a 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tempo of 80 crotchet beats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per minute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7" name="Text Box 16"/>
          <p:cNvSpPr txBox="1"/>
          <p:nvPr/>
        </p:nvSpPr>
        <p:spPr>
          <a:xfrm>
            <a:off x="6706235" y="4283075"/>
            <a:ext cx="232346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Repeat the section between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two marks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8" name="Text Box 17"/>
          <p:cNvSpPr txBox="1"/>
          <p:nvPr/>
        </p:nvSpPr>
        <p:spPr>
          <a:xfrm>
            <a:off x="3048635" y="4346575"/>
            <a:ext cx="23177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Accent the note - play with 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emphasis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9" name="Text Box 18"/>
          <p:cNvSpPr txBox="1"/>
          <p:nvPr/>
        </p:nvSpPr>
        <p:spPr>
          <a:xfrm>
            <a:off x="6706235" y="3584575"/>
            <a:ext cx="1691005" cy="3067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staccato; detatched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0" name="Text Box 19"/>
          <p:cNvSpPr txBox="1"/>
          <p:nvPr/>
        </p:nvSpPr>
        <p:spPr>
          <a:xfrm>
            <a:off x="6706235" y="2809875"/>
            <a:ext cx="210820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tie - hold for the value of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two notes.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6706235" y="2098675"/>
            <a:ext cx="2054860" cy="30670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slur - perform smoothly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2" name="Text Box 21"/>
          <p:cNvSpPr txBox="1"/>
          <p:nvPr/>
        </p:nvSpPr>
        <p:spPr>
          <a:xfrm>
            <a:off x="6706235" y="1489075"/>
            <a:ext cx="20548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Gradually getting quieter (diminuendo)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23" name="Text Box 22"/>
          <p:cNvSpPr txBox="1"/>
          <p:nvPr/>
        </p:nvSpPr>
        <p:spPr>
          <a:xfrm>
            <a:off x="6706235" y="904875"/>
            <a:ext cx="20548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>
                <a:solidFill>
                  <a:srgbClr val="3F3F3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Gradually getting louder (crescendo)</a:t>
            </a:r>
            <a:endParaRPr lang="en-US" altLang="tr-TR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ext Box 4"/>
          <p:cNvSpPr txBox="1"/>
          <p:nvPr/>
        </p:nvSpPr>
        <p:spPr>
          <a:xfrm>
            <a:off x="2581910" y="789305"/>
            <a:ext cx="3989705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Major, D Major and F Major Scale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6" name="Google Shape;145;p23"/>
          <p:cNvSpPr/>
          <p:nvPr/>
        </p:nvSpPr>
        <p:spPr>
          <a:xfrm>
            <a:off x="1129665" y="1388745"/>
            <a:ext cx="6980555" cy="2912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32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The scales of G, D and F major all follow the same pattern of tones and semitones as C major - </a:t>
            </a:r>
            <a:br>
              <a:rPr lang="en-US" altLang="tr-TR" sz="32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</a:br>
            <a:r>
              <a:rPr lang="en-US" altLang="tr-TR" sz="32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Tone, Tone, Semitone, Tone, Tone, Tone Semitone</a:t>
            </a:r>
            <a:endParaRPr lang="en-US" altLang="tr-TR" sz="32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769360" y="78930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G Major Scale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Screenshot from 2022-09-06 09-38-5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050" y="1195705"/>
            <a:ext cx="7581900" cy="1856740"/>
          </a:xfrm>
          <a:prstGeom prst="rect">
            <a:avLst/>
          </a:prstGeom>
        </p:spPr>
      </p:pic>
      <p:sp>
        <p:nvSpPr>
          <p:cNvPr id="4" name="Google Shape;145;p23"/>
          <p:cNvSpPr/>
          <p:nvPr/>
        </p:nvSpPr>
        <p:spPr>
          <a:xfrm>
            <a:off x="1124585" y="3546475"/>
            <a:ext cx="6864350" cy="993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An F# is required in G Major, to make the pattern of tones and semitones correct. Without an F#, there would  be a semitone between the 6th and 7th degrees instead of between the 7th and 8th degrees.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11" name="Arc 10"/>
          <p:cNvSpPr/>
          <p:nvPr/>
        </p:nvSpPr>
        <p:spPr>
          <a:xfrm rot="8100000">
            <a:off x="140398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Arc 11"/>
          <p:cNvSpPr/>
          <p:nvPr/>
        </p:nvSpPr>
        <p:spPr>
          <a:xfrm rot="8100000">
            <a:off x="228155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100000">
            <a:off x="310070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8100000">
            <a:off x="391223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5" name="Arc 14"/>
          <p:cNvSpPr/>
          <p:nvPr/>
        </p:nvSpPr>
        <p:spPr>
          <a:xfrm rot="8100000">
            <a:off x="467296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6" name="Arc 15"/>
          <p:cNvSpPr/>
          <p:nvPr/>
        </p:nvSpPr>
        <p:spPr>
          <a:xfrm rot="8100000">
            <a:off x="549211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7" name="Arc 16"/>
          <p:cNvSpPr/>
          <p:nvPr/>
        </p:nvSpPr>
        <p:spPr>
          <a:xfrm rot="8100000">
            <a:off x="6327775" y="208661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8" name="Text Box 17"/>
          <p:cNvSpPr txBox="1"/>
          <p:nvPr/>
        </p:nvSpPr>
        <p:spPr>
          <a:xfrm>
            <a:off x="1626235" y="31324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9" name="Text Box 18"/>
          <p:cNvSpPr txBox="1"/>
          <p:nvPr/>
        </p:nvSpPr>
        <p:spPr>
          <a:xfrm>
            <a:off x="2423795" y="31324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20" name="Text Box 19"/>
          <p:cNvSpPr txBox="1"/>
          <p:nvPr/>
        </p:nvSpPr>
        <p:spPr>
          <a:xfrm>
            <a:off x="4101465" y="31324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21" name="Text Box 20"/>
          <p:cNvSpPr txBox="1"/>
          <p:nvPr/>
        </p:nvSpPr>
        <p:spPr>
          <a:xfrm>
            <a:off x="4890135" y="31324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22" name="Text Box 21"/>
          <p:cNvSpPr txBox="1"/>
          <p:nvPr/>
        </p:nvSpPr>
        <p:spPr>
          <a:xfrm>
            <a:off x="5725795" y="313245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23" name="Text Box 22"/>
          <p:cNvSpPr txBox="1"/>
          <p:nvPr/>
        </p:nvSpPr>
        <p:spPr>
          <a:xfrm>
            <a:off x="3142615" y="313245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sp>
        <p:nvSpPr>
          <p:cNvPr id="24" name="Text Box 23"/>
          <p:cNvSpPr txBox="1"/>
          <p:nvPr/>
        </p:nvSpPr>
        <p:spPr>
          <a:xfrm>
            <a:off x="6429375" y="313245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pic>
        <p:nvPicPr>
          <p:cNvPr id="26" name="Picture 25" descr="/home/conserv/Downloads/Semitones-and-WholeTones.pngSemitones-and-WholeTones"/>
          <p:cNvPicPr>
            <a:picLocks noChangeAspect="1"/>
          </p:cNvPicPr>
          <p:nvPr/>
        </p:nvPicPr>
        <p:blipFill>
          <a:blip r:embed="rId2"/>
          <a:srcRect l="27305" t="50699" r="32313" b="7173"/>
          <a:stretch>
            <a:fillRect/>
          </a:stretch>
        </p:blipFill>
        <p:spPr>
          <a:xfrm>
            <a:off x="6184265" y="737235"/>
            <a:ext cx="1597660" cy="960755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V="1">
            <a:off x="6534150" y="1344930"/>
            <a:ext cx="43942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985635" y="970280"/>
            <a:ext cx="259080" cy="347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 animBg="1"/>
      <p:bldP spid="19" grpId="0"/>
      <p:bldP spid="12" grpId="0" animBg="1"/>
      <p:bldP spid="13" grpId="0" animBg="1"/>
      <p:bldP spid="23" grpId="0"/>
      <p:bldP spid="20" grpId="0"/>
      <p:bldP spid="14" grpId="0" animBg="1"/>
      <p:bldP spid="21" grpId="0"/>
      <p:bldP spid="15" grpId="0" animBg="1"/>
      <p:bldP spid="22" grpId="0"/>
      <p:bldP spid="16" grpId="0" animBg="1"/>
      <p:bldP spid="24" grpId="0"/>
      <p:bldP spid="17" grpId="0" animBg="1"/>
      <p:bldP spid="18" grpId="1"/>
      <p:bldP spid="11" grpId="1" animBg="1"/>
      <p:bldP spid="19" grpId="1"/>
      <p:bldP spid="12" grpId="1" animBg="1"/>
      <p:bldP spid="13" grpId="1" animBg="1"/>
      <p:bldP spid="23" grpId="1"/>
      <p:bldP spid="20" grpId="1"/>
      <p:bldP spid="14" grpId="1" animBg="1"/>
      <p:bldP spid="21" grpId="1"/>
      <p:bldP spid="15" grpId="1" animBg="1"/>
      <p:bldP spid="22" grpId="1"/>
      <p:bldP spid="16" grpId="1" animBg="1"/>
      <p:bldP spid="24" grpId="1"/>
      <p:bldP spid="17" grpId="1" animBg="1"/>
      <p:bldP spid="4" grpId="0"/>
      <p:bldP spid="4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/>
          <p:nvPr/>
        </p:nvSpPr>
        <p:spPr>
          <a:xfrm>
            <a:off x="3769360" y="657225"/>
            <a:ext cx="2414270" cy="406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800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D Major Scale</a:t>
            </a:r>
            <a:endParaRPr lang="en-US" altLang="tr-TR" sz="1800">
              <a:solidFill>
                <a:srgbClr val="3F3F3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pic>
        <p:nvPicPr>
          <p:cNvPr id="2" name="Picture 1" descr="/home/conserv/Pictures/Screenshots/Screenshot from 2022-09-06 09-40-32.pngScreenshot from 2022-09-06 09-40-32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781050" y="1547813"/>
            <a:ext cx="7581900" cy="1856105"/>
          </a:xfrm>
          <a:prstGeom prst="rect">
            <a:avLst/>
          </a:prstGeom>
        </p:spPr>
      </p:pic>
      <p:sp>
        <p:nvSpPr>
          <p:cNvPr id="7" name="Google Shape;145;p23"/>
          <p:cNvSpPr/>
          <p:nvPr/>
        </p:nvSpPr>
        <p:spPr>
          <a:xfrm>
            <a:off x="1139825" y="3902710"/>
            <a:ext cx="6864350" cy="657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7975" tIns="33975" rIns="67975" bIns="33975" anchor="t" anchorCtr="0">
            <a:noAutofit/>
          </a:bodyPr>
          <a:p>
            <a:pPr marL="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tr-TR" sz="1600" i="0" u="none" strike="noStrike" cap="none">
                <a:solidFill>
                  <a:srgbClr val="7F7F7F"/>
                </a:solidFill>
                <a:latin typeface="Georgia" panose="02040502050405020303"/>
                <a:ea typeface="Georgia" panose="02040502050405020303"/>
                <a:cs typeface="Georgia" panose="02040502050405020303"/>
                <a:sym typeface="Georgia" panose="02040502050405020303"/>
              </a:rPr>
              <a:t>In D major, two accidentals - F# and C# are needed to keep the same pattern of tones and semitones.</a:t>
            </a:r>
            <a:endParaRPr lang="en-US" altLang="tr-TR" sz="1600" i="0" u="none" strike="noStrike" cap="none">
              <a:solidFill>
                <a:srgbClr val="7F7F7F"/>
              </a:solidFill>
              <a:latin typeface="Georgia" panose="02040502050405020303"/>
              <a:ea typeface="Georgia" panose="02040502050405020303"/>
              <a:cs typeface="Georgia" panose="02040502050405020303"/>
              <a:sym typeface="Georgia" panose="02040502050405020303"/>
            </a:endParaRPr>
          </a:p>
        </p:txBody>
      </p:sp>
      <p:sp>
        <p:nvSpPr>
          <p:cNvPr id="4" name="Arc 3"/>
          <p:cNvSpPr/>
          <p:nvPr/>
        </p:nvSpPr>
        <p:spPr>
          <a:xfrm rot="8100000">
            <a:off x="160210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8" name="Arc 7"/>
          <p:cNvSpPr/>
          <p:nvPr/>
        </p:nvSpPr>
        <p:spPr>
          <a:xfrm rot="8100000">
            <a:off x="247967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3" name="Arc 2"/>
          <p:cNvSpPr/>
          <p:nvPr/>
        </p:nvSpPr>
        <p:spPr>
          <a:xfrm rot="8100000">
            <a:off x="329882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0" name="Arc 9"/>
          <p:cNvSpPr/>
          <p:nvPr/>
        </p:nvSpPr>
        <p:spPr>
          <a:xfrm rot="8100000">
            <a:off x="411035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1" name="Arc 10"/>
          <p:cNvSpPr/>
          <p:nvPr/>
        </p:nvSpPr>
        <p:spPr>
          <a:xfrm rot="8100000">
            <a:off x="487108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2" name="Arc 11"/>
          <p:cNvSpPr/>
          <p:nvPr/>
        </p:nvSpPr>
        <p:spPr>
          <a:xfrm rot="8100000">
            <a:off x="569023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8100000">
            <a:off x="6525895" y="2355850"/>
            <a:ext cx="1033145" cy="1007745"/>
          </a:xfrm>
          <a:prstGeom prst="arc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14" name="Text Box 13"/>
          <p:cNvSpPr txBox="1"/>
          <p:nvPr/>
        </p:nvSpPr>
        <p:spPr>
          <a:xfrm>
            <a:off x="1824355" y="34016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5" name="Text Box 14"/>
          <p:cNvSpPr txBox="1"/>
          <p:nvPr/>
        </p:nvSpPr>
        <p:spPr>
          <a:xfrm>
            <a:off x="2621915" y="34016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6" name="Text Box 15"/>
          <p:cNvSpPr txBox="1"/>
          <p:nvPr/>
        </p:nvSpPr>
        <p:spPr>
          <a:xfrm>
            <a:off x="4299585" y="34016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7" name="Text Box 16"/>
          <p:cNvSpPr txBox="1"/>
          <p:nvPr/>
        </p:nvSpPr>
        <p:spPr>
          <a:xfrm>
            <a:off x="5088255" y="34016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8" name="Text Box 17"/>
          <p:cNvSpPr txBox="1"/>
          <p:nvPr/>
        </p:nvSpPr>
        <p:spPr>
          <a:xfrm>
            <a:off x="5923915" y="3401695"/>
            <a:ext cx="60769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Tone</a:t>
            </a:r>
            <a:endParaRPr lang="en-US" b="1"/>
          </a:p>
        </p:txBody>
      </p:sp>
      <p:sp>
        <p:nvSpPr>
          <p:cNvPr id="19" name="Text Box 18"/>
          <p:cNvSpPr txBox="1"/>
          <p:nvPr/>
        </p:nvSpPr>
        <p:spPr>
          <a:xfrm>
            <a:off x="3340735" y="340169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sp>
        <p:nvSpPr>
          <p:cNvPr id="20" name="Text Box 19"/>
          <p:cNvSpPr txBox="1"/>
          <p:nvPr/>
        </p:nvSpPr>
        <p:spPr>
          <a:xfrm>
            <a:off x="6627495" y="3401695"/>
            <a:ext cx="98361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b="1"/>
              <a:t>Semitone</a:t>
            </a:r>
            <a:endParaRPr lang="en-US" b="1"/>
          </a:p>
        </p:txBody>
      </p:sp>
      <p:pic>
        <p:nvPicPr>
          <p:cNvPr id="6" name="Picture 5" descr="/home/conserv/Downloads/Semitones-and-WholeTones.pngSemitones-and-WholeTones"/>
          <p:cNvPicPr>
            <a:picLocks noChangeAspect="1"/>
          </p:cNvPicPr>
          <p:nvPr/>
        </p:nvPicPr>
        <p:blipFill>
          <a:blip r:embed="rId2"/>
          <a:srcRect l="76785" t="50941" r="-1264" b="6970"/>
          <a:stretch>
            <a:fillRect/>
          </a:stretch>
        </p:blipFill>
        <p:spPr>
          <a:xfrm>
            <a:off x="5485130" y="873125"/>
            <a:ext cx="952500" cy="943610"/>
          </a:xfrm>
          <a:prstGeom prst="rect">
            <a:avLst/>
          </a:prstGeom>
        </p:spPr>
      </p:pic>
      <p:pic>
        <p:nvPicPr>
          <p:cNvPr id="21" name="Picture 20" descr="/home/conserv/Downloads/Semitones-and-WholeTones.pngSemitones-and-WholeTones"/>
          <p:cNvPicPr>
            <a:picLocks noChangeAspect="1"/>
          </p:cNvPicPr>
          <p:nvPr/>
        </p:nvPicPr>
        <p:blipFill>
          <a:blip r:embed="rId2"/>
          <a:srcRect l="7386" t="50699" r="75408" b="7173"/>
          <a:stretch>
            <a:fillRect/>
          </a:stretch>
        </p:blipFill>
        <p:spPr>
          <a:xfrm>
            <a:off x="6223635" y="855980"/>
            <a:ext cx="680720" cy="960755"/>
          </a:xfrm>
          <a:prstGeom prst="rect">
            <a:avLst/>
          </a:prstGeom>
        </p:spPr>
      </p:pic>
      <p:pic>
        <p:nvPicPr>
          <p:cNvPr id="23" name="Picture 22" descr="/home/conserv/Downloads/Semitones-and-WholeTones.pngSemitones-and-WholeTones"/>
          <p:cNvPicPr>
            <a:picLocks noChangeAspect="1"/>
          </p:cNvPicPr>
          <p:nvPr/>
        </p:nvPicPr>
        <p:blipFill>
          <a:blip r:embed="rId2"/>
          <a:srcRect l="28492" t="52175" r="34463" b="5697"/>
          <a:stretch>
            <a:fillRect/>
          </a:stretch>
        </p:blipFill>
        <p:spPr>
          <a:xfrm>
            <a:off x="2271395" y="899160"/>
            <a:ext cx="1465580" cy="960755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 flipV="1">
            <a:off x="2559050" y="1446530"/>
            <a:ext cx="43942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3010535" y="1071880"/>
            <a:ext cx="259080" cy="347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5899150" y="1446530"/>
            <a:ext cx="439420" cy="127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6350635" y="1071880"/>
            <a:ext cx="259080" cy="34798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3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8" grpId="0"/>
      <p:bldP spid="19" grpId="0"/>
      <p:bldP spid="20" grpId="0"/>
      <p:bldP spid="4" grpId="1" animBg="1"/>
      <p:bldP spid="8" grpId="1" animBg="1"/>
      <p:bldP spid="3" grpId="1" animBg="1"/>
      <p:bldP spid="10" grpId="1" animBg="1"/>
      <p:bldP spid="11" grpId="1" animBg="1"/>
      <p:bldP spid="12" grpId="1" animBg="1"/>
      <p:bldP spid="13" grpId="1" animBg="1"/>
      <p:bldP spid="14" grpId="1"/>
      <p:bldP spid="15" grpId="1"/>
      <p:bldP spid="16" grpId="1"/>
      <p:bldP spid="17" grpId="1"/>
      <p:bldP spid="18" grpId="1"/>
      <p:bldP spid="19" grpId="1"/>
      <p:bldP spid="20" grpId="1"/>
      <p:bldP spid="7" grpId="0"/>
      <p:bldP spid="7" grpId="1"/>
    </p:bldLst>
  </p:timing>
</p:sld>
</file>

<file path=ppt/tags/tag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0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11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12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13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14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15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16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17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1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19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2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0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1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4"/>
</p:tagLst>
</file>

<file path=ppt/tags/tag22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23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1"/>
</p:tagLst>
</file>

<file path=ppt/tags/tag24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1"/>
</p:tagLst>
</file>

<file path=ppt/tags/tag25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2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28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29.xml><?xml version="1.0" encoding="utf-8"?>
<p:tagLst xmlns:p="http://schemas.openxmlformats.org/presentationml/2006/main">
  <p:tag name="MH" val="20160830110903"/>
  <p:tag name="MH_LIBRARY" val="CONTENTS"/>
  <p:tag name="MH_AUTOCOLOR" val="TRUE"/>
  <p:tag name="MH_TYPE" val="CONTENTS"/>
  <p:tag name="ID" val="545819"/>
</p:tagLst>
</file>

<file path=ppt/tags/tag3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ags/tag4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3"/>
</p:tagLst>
</file>

<file path=ppt/tags/tag5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3"/>
</p:tagLst>
</file>

<file path=ppt/tags/tag6.xml><?xml version="1.0" encoding="utf-8"?>
<p:tagLst xmlns:p="http://schemas.openxmlformats.org/presentationml/2006/main">
  <p:tag name="MH" val="20160830110903"/>
  <p:tag name="MH_LIBRARY" val="CONTENTS"/>
  <p:tag name="MH_TYPE" val="ENTRY"/>
  <p:tag name="ID" val="545819"/>
  <p:tag name="MH_ORDER" val="2"/>
</p:tagLst>
</file>

<file path=ppt/tags/tag7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2"/>
</p:tagLst>
</file>

<file path=ppt/tags/tag8.xml><?xml version="1.0" encoding="utf-8"?>
<p:tagLst xmlns:p="http://schemas.openxmlformats.org/presentationml/2006/main">
  <p:tag name="MH" val="20160830110903"/>
  <p:tag name="MH_LIBRARY" val="CONTENTS"/>
  <p:tag name="MH_TYPE" val="NUMBER"/>
  <p:tag name="ID" val="545819"/>
  <p:tag name="MH_ORDER" val="4"/>
</p:tagLst>
</file>

<file path=ppt/tags/tag9.xml><?xml version="1.0" encoding="utf-8"?>
<p:tagLst xmlns:p="http://schemas.openxmlformats.org/presentationml/2006/main">
  <p:tag name="MH" val="20160830110903"/>
  <p:tag name="MH_LIBRARY" val="CONTENTS"/>
  <p:tag name="MH_TYPE" val="OTHERS"/>
  <p:tag name="ID" val="545819"/>
</p:tagLst>
</file>

<file path=ppt/theme/theme1.xml><?xml version="1.0" encoding="utf-8"?>
<a:theme xmlns:a="http://schemas.openxmlformats.org/drawingml/2006/main" name="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y Music Powerpoint Template - www.freepptbackgrounds.net">
  <a:themeElements>
    <a:clrScheme name="自定义 396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3F3F3F"/>
      </a:accent1>
      <a:accent2>
        <a:srgbClr val="7F7F7F"/>
      </a:accent2>
      <a:accent3>
        <a:srgbClr val="3F3F3F"/>
      </a:accent3>
      <a:accent4>
        <a:srgbClr val="7F7F7F"/>
      </a:accent4>
      <a:accent5>
        <a:srgbClr val="3F3F3F"/>
      </a:accent5>
      <a:accent6>
        <a:srgbClr val="7F7F7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7667</Words>
  <Application>WPS Presentation</Application>
  <PresentationFormat/>
  <Paragraphs>463</Paragraphs>
  <Slides>50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50</vt:i4>
      </vt:variant>
    </vt:vector>
  </HeadingPairs>
  <TitlesOfParts>
    <vt:vector size="69" baseType="lpstr">
      <vt:lpstr>Arial</vt:lpstr>
      <vt:lpstr>SimSun</vt:lpstr>
      <vt:lpstr>Wingdings</vt:lpstr>
      <vt:lpstr>Arial</vt:lpstr>
      <vt:lpstr>Georgia</vt:lpstr>
      <vt:lpstr>Calibri</vt:lpstr>
      <vt:lpstr>Trebuchet MS</vt:lpstr>
      <vt:lpstr>Microsoft YaHei</vt:lpstr>
      <vt:lpstr>文泉驿正黑</vt:lpstr>
      <vt:lpstr>Calibri</vt:lpstr>
      <vt:lpstr>幼圆</vt:lpstr>
      <vt:lpstr>Verdana</vt:lpstr>
      <vt:lpstr>Arial Narrow</vt:lpstr>
      <vt:lpstr>Times New Roman</vt:lpstr>
      <vt:lpstr>Microsoft YaHei</vt:lpstr>
      <vt:lpstr>Arial Unicode MS</vt:lpstr>
      <vt:lpstr>WenQuanYi Zen Hei</vt:lpstr>
      <vt:lpstr>My Music Powerpoint Template - www.freepptbackgrounds.net</vt:lpstr>
      <vt:lpstr>1_My Music Powerpoint Template - www.freepptbackgrounds.net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conserv</cp:lastModifiedBy>
  <cp:revision>114</cp:revision>
  <dcterms:created xsi:type="dcterms:W3CDTF">2022-09-14T07:07:39Z</dcterms:created>
  <dcterms:modified xsi:type="dcterms:W3CDTF">2022-09-14T07:07:39Z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/>
  </property>
  <property fmtid="{D5CDD505-2E9C-101B-9397-08002B2CF9AE}" pid="3" name="KSOProductBuildVer">
    <vt:lpwstr>1033-11.1.0.11664</vt:lpwstr>
  </property>
</Properties>
</file>