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79" r:id="rId3"/>
    <p:sldId id="307" r:id="rId5"/>
    <p:sldId id="308" r:id="rId6"/>
    <p:sldId id="309" r:id="rId7"/>
    <p:sldId id="310" r:id="rId8"/>
    <p:sldId id="283" r:id="rId9"/>
    <p:sldId id="433" r:id="rId10"/>
    <p:sldId id="311" r:id="rId11"/>
    <p:sldId id="362" r:id="rId12"/>
    <p:sldId id="434" r:id="rId13"/>
    <p:sldId id="435" r:id="rId14"/>
    <p:sldId id="436" r:id="rId15"/>
    <p:sldId id="437" r:id="rId16"/>
    <p:sldId id="438" r:id="rId17"/>
    <p:sldId id="439" r:id="rId18"/>
    <p:sldId id="441" r:id="rId19"/>
    <p:sldId id="440" r:id="rId20"/>
    <p:sldId id="442" r:id="rId21"/>
    <p:sldId id="454" r:id="rId22"/>
    <p:sldId id="443" r:id="rId23"/>
    <p:sldId id="444" r:id="rId24"/>
    <p:sldId id="445" r:id="rId25"/>
    <p:sldId id="446" r:id="rId26"/>
    <p:sldId id="447" r:id="rId27"/>
    <p:sldId id="448" r:id="rId28"/>
    <p:sldId id="419" r:id="rId29"/>
    <p:sldId id="449" r:id="rId30"/>
    <p:sldId id="450" r:id="rId31"/>
    <p:sldId id="451" r:id="rId32"/>
    <p:sldId id="452" r:id="rId33"/>
    <p:sldId id="453" r:id="rId34"/>
    <p:sldId id="359" r:id="rId35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02"/>
        <p:guide pos="2928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My Music</a:t>
            </a:r>
            <a:endParaRPr sz="16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G2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5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www.chezamusicschool.co.ke/mtg2l5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major intervals with key signature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365500"/>
            <a:ext cx="719518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signatures, we don’t need accidentals when writing intervals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06855" y="3878580"/>
            <a:ext cx="489267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Can you still see which degrees are sharpened?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1-30 15-33-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6940" y="1642110"/>
            <a:ext cx="7486650" cy="1609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910330" y="912495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048000"/>
            <a:ext cx="44259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the intervals shown above?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12570" y="3664585"/>
            <a:ext cx="460819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 flat major written without key signature.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degrees of B flat major are flattened?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Screenshot from 2022-11-30 18-37-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570" y="1551305"/>
            <a:ext cx="7896225" cy="15811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1512570" y="3365500"/>
            <a:ext cx="719518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signatures, we don’t need accidentals when writing intervals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06855" y="3878580"/>
            <a:ext cx="473329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Can you still see which degrees are flattened?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1-30 15-34-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749425"/>
            <a:ext cx="7486650" cy="1609725"/>
          </a:xfrm>
          <a:prstGeom prst="rect">
            <a:avLst/>
          </a:prstGeom>
        </p:spPr>
      </p:pic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 flat major intervals with key signature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910330" y="912495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048000"/>
            <a:ext cx="44259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the intervals shown above?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12570" y="3664585"/>
            <a:ext cx="460819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 major written without key signature.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degrees of E flat major are flattened?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1-30 15-35-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460" y="1438275"/>
            <a:ext cx="7486650" cy="1609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1512570" y="3365500"/>
            <a:ext cx="719518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signatures, we don’t need accidentals when writing intervals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06855" y="3878580"/>
            <a:ext cx="473329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Can you still see which degrees are flattened?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1-30 15-34-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525270"/>
            <a:ext cx="7486650" cy="1609725"/>
          </a:xfrm>
          <a:prstGeom prst="rect">
            <a:avLst/>
          </a:prstGeom>
        </p:spPr>
      </p:pic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 major intervals with key signature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910330" y="912495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048000"/>
            <a:ext cx="44259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the intervals shown above?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12570" y="3664585"/>
            <a:ext cx="396049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minor.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degrees of A minor are raised?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1-30 15-35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438275"/>
            <a:ext cx="7486650" cy="1609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910330" y="912495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048000"/>
            <a:ext cx="44259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the intervals shown above?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12570" y="3512185"/>
            <a:ext cx="414845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minor written without key signature.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degrees of E minor are raised?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Screenshot from 2022-11-30 15-35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438275"/>
            <a:ext cx="7486650" cy="1609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1512570" y="3136900"/>
            <a:ext cx="719518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signatures, we don’t need accidentals when writing intervals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06855" y="3649980"/>
            <a:ext cx="729043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raised 7th degree in a minor key, however, should always be there.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Can you still see which degrees are raised by the key signature?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minor intervals with key signature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1-30 15-35-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615440"/>
            <a:ext cx="7486650" cy="1609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910330" y="912495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048000"/>
            <a:ext cx="44259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the intervals shown above?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12570" y="3512185"/>
            <a:ext cx="417068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minor written without key signature.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degrees of E minor are raised?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1-30 15-35-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538605"/>
            <a:ext cx="7486650" cy="1609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1512570" y="3136900"/>
            <a:ext cx="719518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signatures, we don’t need accidentals when writing intervals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06855" y="3649980"/>
            <a:ext cx="729043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raised 7th degree in a minor key, however, should always be there.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Can you still see which degrees are lowered by the key signature?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minor intervals with key signature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1-30 15-35-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435100"/>
            <a:ext cx="7486650" cy="1609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3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2623185" y="2992120"/>
            <a:ext cx="52387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these intervals above the tonic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1-30 17-18-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1105" y="1673225"/>
            <a:ext cx="7486650" cy="145732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4309745" y="2992120"/>
            <a:ext cx="53403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3rd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768465" y="2992120"/>
            <a:ext cx="50990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7" grpId="0"/>
      <p:bldP spid="7" grpId="1"/>
      <p:bldP spid="8" grpId="0"/>
      <p:bldP spid="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2623185" y="2992120"/>
            <a:ext cx="51562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5th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these intervals above the tonic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309745" y="2992120"/>
            <a:ext cx="5772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768465" y="2992120"/>
            <a:ext cx="52451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1-30 17-19-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3755" y="1629410"/>
            <a:ext cx="7486650" cy="14573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7" grpId="0"/>
      <p:bldP spid="7" grpId="1"/>
      <p:bldP spid="8" grpId="0"/>
      <p:bldP spid="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2623185" y="2992120"/>
            <a:ext cx="54356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8ve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these intervals above the tonic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309745" y="2992120"/>
            <a:ext cx="52451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768465" y="2992120"/>
            <a:ext cx="53403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3rd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1-30 17-19-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6310" y="1534795"/>
            <a:ext cx="7486650" cy="14573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7" grpId="0"/>
      <p:bldP spid="7" grpId="1"/>
      <p:bldP spid="8" grpId="0"/>
      <p:bldP spid="8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2352040" y="2992120"/>
            <a:ext cx="51562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5th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these intervals above the tonic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309745" y="2992120"/>
            <a:ext cx="50990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768465" y="2992120"/>
            <a:ext cx="52387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1-30 17-19-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457325"/>
            <a:ext cx="7486650" cy="14573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7" grpId="0"/>
      <p:bldP spid="7" grpId="1"/>
      <p:bldP spid="8" grpId="0"/>
      <p:bldP spid="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2352040" y="2992120"/>
            <a:ext cx="5772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these intervals above the tonic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309745" y="2992120"/>
            <a:ext cx="51562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5th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768465" y="2992120"/>
            <a:ext cx="54356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8ve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1-30 17-19-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409700"/>
            <a:ext cx="7486650" cy="14573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7" grpId="0"/>
      <p:bldP spid="7" grpId="1"/>
      <p:bldP spid="8" grpId="0"/>
      <p:bldP spid="8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2352040" y="2992120"/>
            <a:ext cx="52387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these intervals above the tonic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309745" y="2992120"/>
            <a:ext cx="53403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3rd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768465" y="2992120"/>
            <a:ext cx="5772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1-30 17-19-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534795"/>
            <a:ext cx="7486650" cy="14573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7" grpId="0"/>
      <p:bldP spid="7" grpId="1"/>
      <p:bldP spid="8" grpId="0"/>
      <p:bldP spid="8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929765" y="869950"/>
            <a:ext cx="528383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intervals shown by brackets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1-30 17-20-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2355" y="2526665"/>
            <a:ext cx="7486650" cy="145732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2306955" y="1550035"/>
            <a:ext cx="453072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lower note of every interval is the tonic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1" name="Left Bracket 10"/>
          <p:cNvSpPr/>
          <p:nvPr/>
        </p:nvSpPr>
        <p:spPr>
          <a:xfrm rot="5400000">
            <a:off x="4028440" y="2576830"/>
            <a:ext cx="193040" cy="574675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rot="5400000">
            <a:off x="6292850" y="2281555"/>
            <a:ext cx="219075" cy="97409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3888740" y="3563620"/>
            <a:ext cx="53403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3rd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5915660" y="3563620"/>
            <a:ext cx="51562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5th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7" grpId="0"/>
      <p:bldP spid="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1-30 17-20-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9310" y="2167890"/>
            <a:ext cx="7486650" cy="14573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929765" y="869950"/>
            <a:ext cx="528383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intervals shown by brackets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306955" y="1550035"/>
            <a:ext cx="453072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lower note of every interval is the tonic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1" name="Left Bracket 10"/>
          <p:cNvSpPr/>
          <p:nvPr/>
        </p:nvSpPr>
        <p:spPr>
          <a:xfrm rot="5400000">
            <a:off x="2645410" y="1863090"/>
            <a:ext cx="102235" cy="105410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rot="5400000">
            <a:off x="5072380" y="1622425"/>
            <a:ext cx="125095" cy="14414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2429510" y="3563620"/>
            <a:ext cx="52451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714875" y="3473450"/>
            <a:ext cx="5772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7" grpId="0"/>
      <p:bldP spid="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11-30 17-22-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5555" y="1435100"/>
            <a:ext cx="3293110" cy="1410335"/>
          </a:xfrm>
          <a:prstGeom prst="rect">
            <a:avLst/>
          </a:prstGeom>
        </p:spPr>
      </p:pic>
      <p:pic>
        <p:nvPicPr>
          <p:cNvPr id="3" name="Picture 2" descr="Screenshot from 2022-11-30 17-23-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2995" y="1398905"/>
            <a:ext cx="3169285" cy="1357630"/>
          </a:xfrm>
          <a:prstGeom prst="rect">
            <a:avLst/>
          </a:prstGeom>
        </p:spPr>
      </p:pic>
      <p:pic>
        <p:nvPicPr>
          <p:cNvPr id="4" name="Picture 3" descr="Screenshot from 2022-11-30 17-23-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845" y="2845435"/>
            <a:ext cx="3294380" cy="1410970"/>
          </a:xfrm>
          <a:prstGeom prst="rect">
            <a:avLst/>
          </a:prstGeom>
        </p:spPr>
      </p:pic>
      <p:pic>
        <p:nvPicPr>
          <p:cNvPr id="5" name="Picture 4" descr="Screenshot from 2022-11-30 17-23-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675" y="2756535"/>
            <a:ext cx="3294380" cy="1410970"/>
          </a:xfrm>
          <a:prstGeom prst="rect">
            <a:avLst/>
          </a:prstGeom>
        </p:spPr>
      </p:pic>
      <p:sp>
        <p:nvSpPr>
          <p:cNvPr id="6" name="Google Shape;195;p25"/>
          <p:cNvSpPr/>
          <p:nvPr/>
        </p:nvSpPr>
        <p:spPr>
          <a:xfrm>
            <a:off x="1929765" y="869950"/>
            <a:ext cx="543877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Name the key of each tonic triad below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390775" y="2543810"/>
            <a:ext cx="122110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043930" y="2543810"/>
            <a:ext cx="122110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390775" y="4167505"/>
            <a:ext cx="155638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 flat major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6043930" y="4167505"/>
            <a:ext cx="155638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major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Picture 13" descr="Screenshot from 2022-11-30 17-24-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8695" y="2951480"/>
            <a:ext cx="3616325" cy="1548765"/>
          </a:xfrm>
          <a:prstGeom prst="rect">
            <a:avLst/>
          </a:prstGeom>
        </p:spPr>
      </p:pic>
      <p:pic>
        <p:nvPicPr>
          <p:cNvPr id="13" name="Picture 12" descr="Screenshot from 2022-11-30 17-24-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2951480"/>
            <a:ext cx="3549650" cy="1520190"/>
          </a:xfrm>
          <a:prstGeom prst="rect">
            <a:avLst/>
          </a:prstGeom>
        </p:spPr>
      </p:pic>
      <p:pic>
        <p:nvPicPr>
          <p:cNvPr id="12" name="Picture 11" descr="Screenshot from 2022-11-30 17-23-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285" y="1278890"/>
            <a:ext cx="3467100" cy="1484630"/>
          </a:xfrm>
          <a:prstGeom prst="rect">
            <a:avLst/>
          </a:prstGeom>
        </p:spPr>
      </p:pic>
      <p:pic>
        <p:nvPicPr>
          <p:cNvPr id="11" name="Picture 10" descr="Screenshot from 2022-11-30 17-23-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5435" y="1319530"/>
            <a:ext cx="3371850" cy="1443990"/>
          </a:xfrm>
          <a:prstGeom prst="rect">
            <a:avLst/>
          </a:prstGeom>
        </p:spPr>
      </p:pic>
      <p:sp>
        <p:nvSpPr>
          <p:cNvPr id="6" name="Google Shape;195;p25"/>
          <p:cNvSpPr/>
          <p:nvPr/>
        </p:nvSpPr>
        <p:spPr>
          <a:xfrm>
            <a:off x="1929765" y="869950"/>
            <a:ext cx="543877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Name the key of each tonic triad below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390775" y="2543810"/>
            <a:ext cx="122110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043930" y="2543810"/>
            <a:ext cx="155638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 major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390775" y="4167505"/>
            <a:ext cx="155638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6043930" y="4167505"/>
            <a:ext cx="155638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major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6955" y="2549525"/>
            <a:ext cx="2633345" cy="132207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2306955" y="1550035"/>
            <a:ext cx="497395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missing to make this a tonic triad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of A major?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4" name="Picture 13" descr="Screenshot from 2022-11-30 17-24-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0300" y="2426970"/>
            <a:ext cx="3374390" cy="14446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2306955" y="1550035"/>
            <a:ext cx="497395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missing to make this a tonic triad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of B flat major?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3590" y="2549525"/>
            <a:ext cx="2633345" cy="1322070"/>
          </a:xfrm>
          <a:prstGeom prst="rect">
            <a:avLst/>
          </a:prstGeom>
        </p:spPr>
      </p:pic>
      <p:pic>
        <p:nvPicPr>
          <p:cNvPr id="4" name="Picture 3" descr="Screenshot from 2022-11-30 17-23-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155" y="2497455"/>
            <a:ext cx="3331210" cy="142684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www.chezamusicschool.co.ke/mtg2l5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and Signs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09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" name="MH_Others_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7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8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299845" y="1508760"/>
            <a:ext cx="6544310" cy="2376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We have covered all the terms and signs for grade 2. Can you remember them? Test yourself at https://gb.abrsm.org/en/our-exams/online-theory/music-theory-quiz/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that page, scroll down, click on grade 2 and try out the quiz.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95" y="2104390"/>
            <a:ext cx="2539365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Keys and Scales 2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95" y="2736850"/>
            <a:ext cx="4629150" cy="983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TRIADS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886835" y="679450"/>
            <a:ext cx="186309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Reminder: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13155"/>
            <a:ext cx="68643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 interval measures the difference in pitch between two notes.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139825" y="1600835"/>
            <a:ext cx="68643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 measure an interval, we count up in degrees from the lower to the higher note.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45;p23"/>
          <p:cNvSpPr/>
          <p:nvPr/>
        </p:nvSpPr>
        <p:spPr>
          <a:xfrm>
            <a:off x="1149985" y="2359025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are intervals above the tonic in C major: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/home/conserv/Pictures/Screenshots/Screenshot from 2022-09-13 14-17-57.pngScreenshot from 2022-09-13 14-17-57"/>
          <p:cNvPicPr>
            <a:picLocks noChangeAspect="1"/>
          </p:cNvPicPr>
          <p:nvPr/>
        </p:nvPicPr>
        <p:blipFill>
          <a:blip r:embed="rId1"/>
          <a:srcRect l="675" t="24138" r="3811" b="19770"/>
          <a:stretch>
            <a:fillRect/>
          </a:stretch>
        </p:blipFill>
        <p:spPr>
          <a:xfrm>
            <a:off x="623570" y="2973070"/>
            <a:ext cx="7978140" cy="126746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3" grpId="0"/>
      <p:bldP spid="4" grpId="1"/>
      <p:bldP spid="7" grpId="1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2938145" y="769620"/>
            <a:ext cx="338518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Relative majors and minors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299845" y="1508760"/>
            <a:ext cx="6544310" cy="930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grade 2, the lower note of every interval will always be the key note.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299845" y="2520315"/>
            <a:ext cx="6544310" cy="10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It doesn’t matter if the higher note is sharpened, the interval remains the same.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299845" y="3460750"/>
            <a:ext cx="6544310" cy="10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 may appear with the higher note first, but we still count up from the lower note.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910330" y="912495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365500"/>
            <a:ext cx="44259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the intervals shown above?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06855" y="3878580"/>
            <a:ext cx="438340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major written without key signature.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degrees of A major are sharpened?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1-30 15-34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8060" y="1628775"/>
            <a:ext cx="7486650" cy="1609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23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24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5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6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7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3442</Words>
  <Application>WPS Presentation</Application>
  <PresentationFormat/>
  <Paragraphs>246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1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文泉驿正黑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WenQuanYi Zen Hei</vt:lpstr>
      <vt:lpstr>OpenSymbol</vt:lpstr>
      <vt:lpstr>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conserv</cp:lastModifiedBy>
  <cp:revision>249</cp:revision>
  <dcterms:created xsi:type="dcterms:W3CDTF">2022-11-30T17:06:02Z</dcterms:created>
  <dcterms:modified xsi:type="dcterms:W3CDTF">2022-11-30T17:06:02Z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