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4"/>
  </p:notesMasterIdLst>
  <p:sldIdLst>
    <p:sldId id="279" r:id="rId3"/>
    <p:sldId id="307" r:id="rId5"/>
    <p:sldId id="312" r:id="rId6"/>
    <p:sldId id="313" r:id="rId7"/>
    <p:sldId id="310" r:id="rId8"/>
    <p:sldId id="311" r:id="rId9"/>
  </p:sldIdLst>
  <p:sldSz cx="9144000" cy="514477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589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type="sldImg" idx="3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" name="Google Shape;98;p1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3"/>
          </p:nvPr>
        </p:nvSpPr>
        <p:spPr/>
      </p:sp>
      <p:sp>
        <p:nvSpPr>
          <p:cNvPr id="3" name="Text Placeholder 2"/>
          <p:cNvSpPr/>
          <p:nvPr>
            <p:ph type="body" idx="1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3"/>
          </p:nvPr>
        </p:nvSpPr>
        <p:spPr/>
      </p:sp>
      <p:sp>
        <p:nvSpPr>
          <p:cNvPr id="3" name="Text Placeholder 2"/>
          <p:cNvSpPr/>
          <p:nvPr>
            <p:ph type="body" idx="1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2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5" name="Google Shape;705;p23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Slide 2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Slide 10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1"/>
          <p:cNvSpPr txBox="1"/>
          <p:nvPr>
            <p:ph type="body" idx="1"/>
          </p:nvPr>
        </p:nvSpPr>
        <p:spPr>
          <a:xfrm rot="5400000">
            <a:off x="2874240" y="-1216519"/>
            <a:ext cx="339552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1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1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1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Slide 11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"/>
          <p:cNvSpPr txBox="1"/>
          <p:nvPr>
            <p:ph type="title"/>
          </p:nvPr>
        </p:nvSpPr>
        <p:spPr>
          <a:xfrm rot="5400000">
            <a:off x="6011552" y="772676"/>
            <a:ext cx="329309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2"/>
          <p:cNvSpPr txBox="1"/>
          <p:nvPr>
            <p:ph type="body" idx="1"/>
          </p:nvPr>
        </p:nvSpPr>
        <p:spPr>
          <a:xfrm rot="5400000">
            <a:off x="1820553" y="-1208523"/>
            <a:ext cx="329309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12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2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2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2">
  <p:cSld name="Slide 12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3">
  <p:cSld name="Slide 13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4">
  <p:cSld name="Slide 14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5">
  <p:cSld name="Slide 15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6">
  <p:cSld name="Slide 16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7">
  <p:cSld name="Slide 17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8">
  <p:cSld name="Slide 18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Slide 7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  <p:sp>
        <p:nvSpPr>
          <p:cNvPr id="25" name="Google Shape;25;p3"/>
          <p:cNvSpPr txBox="1"/>
          <p:nvPr/>
        </p:nvSpPr>
        <p:spPr>
          <a:xfrm>
            <a:off x="3721290" y="232284"/>
            <a:ext cx="1701428" cy="37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 b="1" i="0" u="none" strike="noStrike" cap="none">
                <a:solidFill>
                  <a:srgbClr val="59595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My Music</a:t>
            </a:r>
            <a:endParaRPr sz="1600" b="1" i="0" u="none" strike="noStrike" cap="none">
              <a:solidFill>
                <a:srgbClr val="595959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grpSp>
        <p:nvGrpSpPr>
          <p:cNvPr id="26" name="Google Shape;26;p3"/>
          <p:cNvGrpSpPr/>
          <p:nvPr/>
        </p:nvGrpSpPr>
        <p:grpSpPr>
          <a:xfrm>
            <a:off x="1594247" y="700336"/>
            <a:ext cx="5955507" cy="31441"/>
            <a:chOff x="3060700" y="4724400"/>
            <a:chExt cx="5955507" cy="31432"/>
          </a:xfrm>
        </p:grpSpPr>
        <p:cxnSp>
          <p:nvCxnSpPr>
            <p:cNvPr id="27" name="Google Shape;27;p3"/>
            <p:cNvCxnSpPr/>
            <p:nvPr/>
          </p:nvCxnSpPr>
          <p:spPr>
            <a:xfrm>
              <a:off x="3060700" y="4724400"/>
              <a:ext cx="5955507" cy="0"/>
            </a:xfrm>
            <a:prstGeom prst="straightConnector1">
              <a:avLst/>
            </a:prstGeom>
            <a:noFill/>
            <a:ln w="2857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" name="Google Shape;28;p3"/>
            <p:cNvCxnSpPr/>
            <p:nvPr/>
          </p:nvCxnSpPr>
          <p:spPr>
            <a:xfrm>
              <a:off x="3060700" y="4755832"/>
              <a:ext cx="5955507" cy="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Slide 1">
  <p:cSld name="TITLE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/>
          <p:nvPr>
            <p:ph type="ctrTitle"/>
          </p:nvPr>
        </p:nvSpPr>
        <p:spPr>
          <a:xfrm>
            <a:off x="685800" y="1598313"/>
            <a:ext cx="7772400" cy="1102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type="subTitle" idx="1"/>
          </p:nvPr>
        </p:nvSpPr>
        <p:spPr>
          <a:xfrm>
            <a:off x="1371600" y="2915550"/>
            <a:ext cx="6400800" cy="1314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lide 3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722313" y="3306196"/>
            <a:ext cx="7772400" cy="1021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eorgia" panose="02040502050405020303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type="body" idx="1"/>
          </p:nvPr>
        </p:nvSpPr>
        <p:spPr>
          <a:xfrm>
            <a:off x="722313" y="2180708"/>
            <a:ext cx="7772400" cy="112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8" name="Google Shape;38;p5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Slide 4">
  <p:cSld name="TWO_OBJECT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type="body" idx="1"/>
          </p:nvPr>
        </p:nvSpPr>
        <p:spPr>
          <a:xfrm>
            <a:off x="457200" y="900391"/>
            <a:ext cx="4038600" cy="254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4" name="Google Shape;44;p6"/>
          <p:cNvSpPr txBox="1"/>
          <p:nvPr>
            <p:ph type="body" idx="2"/>
          </p:nvPr>
        </p:nvSpPr>
        <p:spPr>
          <a:xfrm>
            <a:off x="4648200" y="900391"/>
            <a:ext cx="4038600" cy="254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5" name="Google Shape;45;p6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Slide 5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/>
          <p:nvPr/>
        </p:nvSpPr>
        <p:spPr>
          <a:xfrm>
            <a:off x="6372200" y="2860576"/>
            <a:ext cx="775136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PPT模板下载：www.1ppt.com/moban/          行业PPT模板：www.1ppt.com/hangye/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节日PPT模板：www.1ppt.com/jieri/          PPT素材：www.1ppt.com/sucai/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PPT背景图片：www.1ppt.com/beijing/        PPT图表：www.1ppt.com/tubiao/  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精美PPT下载：www.1ppt.com/xiazai/         PPT教程： www.1ppt.com/powerpoint/  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PPT课件：www.1ppt.com/kejian/             字体下载：www.1ppt.com/ziti/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工作总结PPT：www.1ppt.com/xiazai/zongjie/ 工作计划：www.1ppt.com/xiazai/jihua/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商务PPT模板：www.1ppt.com/moban/shangwu/  个人简历PPT：www.1ppt.com/xiazai/jianli/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毕业答辩PPT：www.1ppt.com/xiazai/dabian/  工作汇报PPT：www.1ppt.com/xiazai/huibao/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0" name="Google Shape;50;p7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 panose="02040502050405020303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type="body" idx="1"/>
          </p:nvPr>
        </p:nvSpPr>
        <p:spPr>
          <a:xfrm>
            <a:off x="457200" y="1151690"/>
            <a:ext cx="4040188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2" name="Google Shape;52;p7"/>
          <p:cNvSpPr txBox="1"/>
          <p:nvPr>
            <p:ph type="body" idx="2"/>
          </p:nvPr>
        </p:nvSpPr>
        <p:spPr>
          <a:xfrm>
            <a:off x="457200" y="1631660"/>
            <a:ext cx="4040188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3" name="Google Shape;53;p7"/>
          <p:cNvSpPr txBox="1"/>
          <p:nvPr>
            <p:ph type="body" idx="3"/>
          </p:nvPr>
        </p:nvSpPr>
        <p:spPr>
          <a:xfrm>
            <a:off x="4645026" y="1151690"/>
            <a:ext cx="4041775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4" name="Google Shape;54;p7"/>
          <p:cNvSpPr txBox="1"/>
          <p:nvPr>
            <p:ph type="body" idx="4"/>
          </p:nvPr>
        </p:nvSpPr>
        <p:spPr>
          <a:xfrm>
            <a:off x="4645026" y="1631660"/>
            <a:ext cx="4041775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5" name="Google Shape;55;p7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7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7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Slide 6">
  <p:cSld name="TITLE_ONL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8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8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Slide 8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/>
          <p:nvPr>
            <p:ph type="title"/>
          </p:nvPr>
        </p:nvSpPr>
        <p:spPr>
          <a:xfrm>
            <a:off x="457201" y="204851"/>
            <a:ext cx="3008313" cy="87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 panose="02040502050405020303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type="body" idx="1"/>
          </p:nvPr>
        </p:nvSpPr>
        <p:spPr>
          <a:xfrm>
            <a:off x="3575050" y="204851"/>
            <a:ext cx="5111750" cy="4391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6" name="Google Shape;66;p9"/>
          <p:cNvSpPr txBox="1"/>
          <p:nvPr>
            <p:ph type="body" idx="2"/>
          </p:nvPr>
        </p:nvSpPr>
        <p:spPr>
          <a:xfrm>
            <a:off x="457201" y="1076658"/>
            <a:ext cx="3008313" cy="351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7" name="Google Shape;67;p9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9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Slide 9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type="title"/>
          </p:nvPr>
        </p:nvSpPr>
        <p:spPr>
          <a:xfrm>
            <a:off x="1792288" y="3601561"/>
            <a:ext cx="5486400" cy="425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 panose="02040502050405020303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0"/>
          <p:cNvSpPr/>
          <p:nvPr>
            <p:ph type="pic" idx="2"/>
          </p:nvPr>
        </p:nvSpPr>
        <p:spPr>
          <a:xfrm>
            <a:off x="1792288" y="459723"/>
            <a:ext cx="5486400" cy="3087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  <a:defRPr sz="32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73" name="Google Shape;73;p10"/>
          <p:cNvSpPr txBox="1"/>
          <p:nvPr>
            <p:ph type="body" idx="1"/>
          </p:nvPr>
        </p:nvSpPr>
        <p:spPr>
          <a:xfrm>
            <a:off x="1792288" y="4026746"/>
            <a:ext cx="5486400" cy="603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4" name="Google Shape;74;p10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0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0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 panose="02040502050405020303"/>
              <a:buNone/>
              <a:defRPr sz="4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hyperlink" Target="https://chezamusicschool.co.ke/mtg1l1" TargetMode="Externa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9.png"/><Relationship Id="rId7" Type="http://schemas.openxmlformats.org/officeDocument/2006/relationships/image" Target="../media/image8.pn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12.png"/><Relationship Id="rId10" Type="http://schemas.openxmlformats.org/officeDocument/2006/relationships/image" Target="../media/image11.png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1" Type="http://schemas.openxmlformats.org/officeDocument/2006/relationships/hyperlink" Target="https://chezamusicschool.co.ke/mtg1l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20" descr="/home/conserv/.projects/.cheza/public/config/cheza-logo-long-dark-62d95ed09819b.pngcheza-logo-long-dark-62d95ed09819b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1135380" y="989330"/>
            <a:ext cx="6873240" cy="13779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0"/>
          <p:cNvSpPr/>
          <p:nvPr/>
        </p:nvSpPr>
        <p:spPr>
          <a:xfrm>
            <a:off x="341630" y="3146425"/>
            <a:ext cx="8460740" cy="1173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25" tIns="32500" rIns="65025" bIns="32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200"/>
              <a:buFont typeface="Arial" panose="020B0604020202020204"/>
              <a:buNone/>
            </a:pPr>
            <a:r>
              <a:rPr lang="en-US" altLang="tr-TR" sz="7200" b="0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Music Theory G1</a:t>
            </a:r>
            <a:endParaRPr lang="en-US" altLang="tr-TR" sz="7200" b="0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3" name="Google Shape;103;p20"/>
          <p:cNvSpPr/>
          <p:nvPr/>
        </p:nvSpPr>
        <p:spPr>
          <a:xfrm>
            <a:off x="3563422" y="2666747"/>
            <a:ext cx="2016224" cy="311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25" tIns="32500" rIns="65025" bIns="32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 panose="020B0604020202020204"/>
              <a:buNone/>
            </a:pPr>
            <a:r>
              <a:rPr lang="en-US" altLang="tr-TR" sz="1600" b="0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TERMS AND SIGNS</a:t>
            </a:r>
            <a:endParaRPr lang="en-US" altLang="tr-TR" sz="1600" b="0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矩形 259"/>
          <p:cNvSpPr>
            <a:spLocks noChangeArrowheads="1"/>
          </p:cNvSpPr>
          <p:nvPr/>
        </p:nvSpPr>
        <p:spPr bwMode="auto">
          <a:xfrm>
            <a:off x="3032760" y="4487545"/>
            <a:ext cx="3077845" cy="24892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5032" tIns="32516" rIns="65032" bIns="325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Quiz: </a:t>
            </a: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  <a:hlinkClick r:id="rId2" action="ppaction://hlinkfile"/>
              </a:rPr>
              <a:t>www.chezamusicschool.co.ke/terms</a:t>
            </a:r>
            <a:endParaRPr lang="en-US" altLang="tr-TR" sz="1200" dirty="0">
              <a:solidFill>
                <a:schemeClr val="bg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46"/>
          <p:cNvSpPr txBox="1"/>
          <p:nvPr/>
        </p:nvSpPr>
        <p:spPr>
          <a:xfrm>
            <a:off x="843915" y="488315"/>
            <a:ext cx="5755005" cy="3759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defRPr/>
            </a:pPr>
            <a:r>
              <a:rPr lang="en-US" altLang="tr-TR" sz="2000" b="1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icrosoft YaHei" charset="-122"/>
                <a:cs typeface="Times New Roman" panose="02020603050405020304" pitchFamily="18" charset="0"/>
              </a:rPr>
              <a:t>Terms : Dynamics</a:t>
            </a:r>
            <a:endParaRPr lang="en-US" altLang="tr-TR" sz="2000" b="1" kern="0" dirty="0" err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Microsoft YaHei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37565" y="1100455"/>
            <a:ext cx="2948305" cy="33921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fortissimo (</a:t>
            </a:r>
            <a:r>
              <a:rPr lang="en-US" altLang="zh-CN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ff</a:t>
            </a: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)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forte (</a:t>
            </a:r>
            <a:r>
              <a:rPr lang="en-US" altLang="zh-CN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f</a:t>
            </a: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)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mezzo forte (</a:t>
            </a:r>
            <a:r>
              <a:rPr lang="en-US" altLang="zh-CN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mf</a:t>
            </a: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) pianissimo (</a:t>
            </a:r>
            <a:r>
              <a:rPr lang="en-US" altLang="zh-CN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pp</a:t>
            </a: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)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piano (</a:t>
            </a:r>
            <a:r>
              <a:rPr lang="en-US" altLang="zh-CN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</a:t>
            </a: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)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lvl="8"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mezzo piano (</a:t>
            </a:r>
            <a:r>
              <a:rPr lang="en-US" altLang="zh-CN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mp</a:t>
            </a: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)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lvl="8"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crescendo (cresc.)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lvl="8"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decrescendo (decresc.)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lvl="8"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diminuendo (dim)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2" name="矩形 10"/>
          <p:cNvSpPr/>
          <p:nvPr/>
        </p:nvSpPr>
        <p:spPr>
          <a:xfrm>
            <a:off x="4330700" y="1100455"/>
            <a:ext cx="3995420" cy="33921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very Loud (</a:t>
            </a:r>
            <a:r>
              <a:rPr lang="en-US" altLang="zh-CN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-issimo means ‘very’</a:t>
            </a: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)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loud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moderately loud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very quite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quiet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moderately quiet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gradually getting louder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gradually getting quieter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+mn-ea"/>
              </a:rPr>
              <a:t>gradually getting quieter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sym typeface="+mn-ea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46"/>
          <p:cNvSpPr txBox="1"/>
          <p:nvPr/>
        </p:nvSpPr>
        <p:spPr>
          <a:xfrm>
            <a:off x="742315" y="475615"/>
            <a:ext cx="5755005" cy="3759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defRPr/>
            </a:pPr>
            <a:r>
              <a:rPr lang="en-US" altLang="tr-TR" sz="2000" b="1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icrosoft YaHei" charset="-122"/>
                <a:cs typeface="Times New Roman" panose="02020603050405020304" pitchFamily="18" charset="0"/>
              </a:rPr>
              <a:t>Terms : Tempo</a:t>
            </a:r>
            <a:endParaRPr lang="en-US" altLang="tr-TR" sz="2000" b="1" kern="0" dirty="0" err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Microsoft YaHei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46760" y="1087755"/>
            <a:ext cx="3039110" cy="33921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allegro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allegretto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moderato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andante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adagio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lvl="8"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accelerando (accel.)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lvl="8"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rallentando (rall.)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lvl="8"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ritardando(ritard. or rit.)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lvl="8"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 tempo 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2" name="矩形 10"/>
          <p:cNvSpPr/>
          <p:nvPr/>
        </p:nvSpPr>
        <p:spPr>
          <a:xfrm>
            <a:off x="4330700" y="1087755"/>
            <a:ext cx="4048125" cy="33921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quick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fairly quick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+mn-ea"/>
              </a:rPr>
              <a:t>at a moderate speed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+mn-ea"/>
              </a:rPr>
              <a:t>at a medium speed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+mn-ea"/>
              </a:rPr>
              <a:t>slow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+mn-ea"/>
              </a:rPr>
              <a:t>gradually getting quicker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+mn-ea"/>
              </a:rPr>
              <a:t>gradually getting slower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+mn-ea"/>
              </a:rPr>
              <a:t>gradually getting slower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+mn-ea"/>
              </a:rPr>
              <a:t>in time (resume the original speed)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sym typeface="+mn-ea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46"/>
          <p:cNvSpPr txBox="1"/>
          <p:nvPr/>
        </p:nvSpPr>
        <p:spPr>
          <a:xfrm>
            <a:off x="716915" y="843915"/>
            <a:ext cx="5755005" cy="3759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defRPr/>
            </a:pPr>
            <a:r>
              <a:rPr lang="en-US" altLang="tr-TR" sz="2000" b="1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icrosoft YaHei" charset="-122"/>
                <a:cs typeface="Times New Roman" panose="02020603050405020304" pitchFamily="18" charset="0"/>
              </a:rPr>
              <a:t>More Terms</a:t>
            </a:r>
            <a:endParaRPr lang="en-US" altLang="tr-TR" sz="2000" b="1" kern="0" dirty="0" err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Microsoft YaHei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08025" y="1456055"/>
            <a:ext cx="3077845" cy="228409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cantabile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da capo (D.C)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dolce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fine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legato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staccato (stacc.)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2" name="矩形 10"/>
          <p:cNvSpPr/>
          <p:nvPr/>
        </p:nvSpPr>
        <p:spPr>
          <a:xfrm>
            <a:off x="4330700" y="1456055"/>
            <a:ext cx="4098925" cy="228409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in a singing style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+mn-ea"/>
              </a:rPr>
              <a:t>repeat from the beginning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+mn-ea"/>
              </a:rPr>
              <a:t>sweet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+mn-ea"/>
              </a:rPr>
              <a:t>the end (</a:t>
            </a:r>
            <a:r>
              <a:rPr lang="en-US" altLang="zh-CN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+mn-ea"/>
              </a:rPr>
              <a:t>al fine = ‘up to the end’</a:t>
            </a: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+mn-ea"/>
              </a:rPr>
              <a:t>)</a:t>
            </a:r>
            <a:endParaRPr lang="en-US" altLang="zh-CN" sz="2000" i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+mn-ea"/>
              </a:rPr>
              <a:t>smoothly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+mn-ea"/>
              </a:rPr>
              <a:t>detached</a:t>
            </a:r>
            <a:endParaRPr lang="en-US" altLang="zh-CN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sym typeface="+mn-ea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46"/>
          <p:cNvSpPr txBox="1"/>
          <p:nvPr/>
        </p:nvSpPr>
        <p:spPr>
          <a:xfrm>
            <a:off x="1694815" y="843915"/>
            <a:ext cx="5755005" cy="3759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defRPr/>
            </a:pPr>
            <a:r>
              <a:rPr lang="en-US" altLang="tr-TR" sz="2000" b="1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icrosoft YaHei" charset="-122"/>
                <a:cs typeface="Times New Roman" panose="02020603050405020304" pitchFamily="18" charset="0"/>
              </a:rPr>
              <a:t>Signs</a:t>
            </a:r>
            <a:endParaRPr lang="en-US" altLang="tr-TR" sz="2000" b="1" kern="0" dirty="0" err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Microsoft YaHei" charset="-122"/>
              <a:cs typeface="Times New Roman" panose="02020603050405020304" pitchFamily="18" charset="0"/>
            </a:endParaRPr>
          </a:p>
        </p:txBody>
      </p:sp>
      <p:pic>
        <p:nvPicPr>
          <p:cNvPr id="2" name="Picture 1" descr="Screenshot from 2022-09-13 15-23-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06695" y="977900"/>
            <a:ext cx="1205865" cy="509270"/>
          </a:xfrm>
          <a:prstGeom prst="rect">
            <a:avLst/>
          </a:prstGeom>
        </p:spPr>
      </p:pic>
      <p:pic>
        <p:nvPicPr>
          <p:cNvPr id="3" name="Picture 2" descr="Screenshot from 2022-09-13 15-23-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9390" y="1481455"/>
            <a:ext cx="1216660" cy="490220"/>
          </a:xfrm>
          <a:prstGeom prst="rect">
            <a:avLst/>
          </a:prstGeom>
        </p:spPr>
      </p:pic>
      <p:pic>
        <p:nvPicPr>
          <p:cNvPr id="4" name="Picture 3" descr="Screenshot from 2022-09-13 15-23-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0195" y="1971040"/>
            <a:ext cx="1036955" cy="812165"/>
          </a:xfrm>
          <a:prstGeom prst="rect">
            <a:avLst/>
          </a:prstGeom>
        </p:spPr>
      </p:pic>
      <p:pic>
        <p:nvPicPr>
          <p:cNvPr id="5" name="Picture 4" descr="Screenshot from 2022-09-13 15-24-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0195" y="2641600"/>
            <a:ext cx="1126490" cy="882015"/>
          </a:xfrm>
          <a:prstGeom prst="rect">
            <a:avLst/>
          </a:prstGeom>
        </p:spPr>
      </p:pic>
      <p:pic>
        <p:nvPicPr>
          <p:cNvPr id="6" name="Picture 5" descr="Screenshot from 2022-09-13 15-25-4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0195" y="3371215"/>
            <a:ext cx="480060" cy="727075"/>
          </a:xfrm>
          <a:prstGeom prst="rect">
            <a:avLst/>
          </a:prstGeom>
        </p:spPr>
      </p:pic>
      <p:pic>
        <p:nvPicPr>
          <p:cNvPr id="7" name="Picture 6" descr="Screenshot from 2022-09-13 15-26-4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2035" y="1313815"/>
            <a:ext cx="828675" cy="666750"/>
          </a:xfrm>
          <a:prstGeom prst="rect">
            <a:avLst/>
          </a:prstGeom>
        </p:spPr>
      </p:pic>
      <p:pic>
        <p:nvPicPr>
          <p:cNvPr id="8" name="Picture 7" descr="Screenshot from 2022-09-13 15-26-5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1005" y="1313815"/>
            <a:ext cx="828675" cy="666750"/>
          </a:xfrm>
          <a:prstGeom prst="rect">
            <a:avLst/>
          </a:prstGeom>
        </p:spPr>
      </p:pic>
      <p:pic>
        <p:nvPicPr>
          <p:cNvPr id="9" name="Picture 8" descr="Screenshot from 2022-09-13 15-27-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9030" y="1793875"/>
            <a:ext cx="1390650" cy="742950"/>
          </a:xfrm>
          <a:prstGeom prst="rect">
            <a:avLst/>
          </a:prstGeom>
        </p:spPr>
      </p:pic>
      <p:pic>
        <p:nvPicPr>
          <p:cNvPr id="12" name="Picture 11" descr="Screenshot from 2022-09-13 15-27-5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96745" y="3235325"/>
            <a:ext cx="690880" cy="839470"/>
          </a:xfrm>
          <a:prstGeom prst="rect">
            <a:avLst/>
          </a:prstGeom>
        </p:spPr>
      </p:pic>
      <p:pic>
        <p:nvPicPr>
          <p:cNvPr id="13" name="Picture 12" descr="Screenshot from 2022-09-13 15-28-14"/>
          <p:cNvPicPr>
            <a:picLocks noChangeAspect="1"/>
          </p:cNvPicPr>
          <p:nvPr/>
        </p:nvPicPr>
        <p:blipFill>
          <a:blip r:embed="rId10"/>
          <a:srcRect l="24765"/>
          <a:stretch>
            <a:fillRect/>
          </a:stretch>
        </p:blipFill>
        <p:spPr>
          <a:xfrm>
            <a:off x="1153795" y="3244215"/>
            <a:ext cx="509270" cy="822325"/>
          </a:xfrm>
          <a:prstGeom prst="rect">
            <a:avLst/>
          </a:prstGeom>
        </p:spPr>
      </p:pic>
      <p:pic>
        <p:nvPicPr>
          <p:cNvPr id="14" name="Picture 13" descr="Screenshot from 2022-09-13 15-31-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93800" y="2651125"/>
            <a:ext cx="732790" cy="586105"/>
          </a:xfrm>
          <a:prstGeom prst="rect">
            <a:avLst/>
          </a:prstGeom>
        </p:spPr>
      </p:pic>
      <p:sp>
        <p:nvSpPr>
          <p:cNvPr id="15" name="Text Box 14"/>
          <p:cNvSpPr txBox="1"/>
          <p:nvPr/>
        </p:nvSpPr>
        <p:spPr>
          <a:xfrm>
            <a:off x="2519680" y="1428115"/>
            <a:ext cx="238379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Fermata - pause on the note</a:t>
            </a:r>
            <a:endParaRPr lang="en-US" altLang="tr-TR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or rest</a:t>
            </a:r>
            <a:endParaRPr lang="en-US" altLang="tr-TR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6" name="Text Box 15"/>
          <p:cNvSpPr txBox="1"/>
          <p:nvPr/>
        </p:nvSpPr>
        <p:spPr>
          <a:xfrm>
            <a:off x="2519680" y="1859915"/>
            <a:ext cx="2371090" cy="7372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Metronome mark: Play at a </a:t>
            </a:r>
            <a:endParaRPr lang="en-US" altLang="tr-TR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tempo of 80 crotchet beats</a:t>
            </a:r>
            <a:endParaRPr lang="en-US" altLang="tr-TR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per minute</a:t>
            </a:r>
            <a:endParaRPr lang="en-US" altLang="tr-TR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7" name="Text Box 16"/>
          <p:cNvSpPr txBox="1"/>
          <p:nvPr/>
        </p:nvSpPr>
        <p:spPr>
          <a:xfrm>
            <a:off x="2489835" y="3419475"/>
            <a:ext cx="232346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Repeat the section between</a:t>
            </a:r>
            <a:endParaRPr lang="en-US" altLang="tr-TR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two marks</a:t>
            </a:r>
            <a:endParaRPr lang="en-US" altLang="tr-TR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8" name="Text Box 17"/>
          <p:cNvSpPr txBox="1"/>
          <p:nvPr/>
        </p:nvSpPr>
        <p:spPr>
          <a:xfrm>
            <a:off x="2515235" y="2644775"/>
            <a:ext cx="231775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Accent the note - play with </a:t>
            </a:r>
            <a:endParaRPr lang="en-US" altLang="tr-TR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emphasis</a:t>
            </a:r>
            <a:endParaRPr lang="en-US" altLang="tr-TR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9" name="Text Box 18"/>
          <p:cNvSpPr txBox="1"/>
          <p:nvPr/>
        </p:nvSpPr>
        <p:spPr>
          <a:xfrm>
            <a:off x="6706235" y="3584575"/>
            <a:ext cx="1691005" cy="30670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staccato; detatched</a:t>
            </a:r>
            <a:endParaRPr lang="en-US" altLang="tr-TR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0" name="Text Box 19"/>
          <p:cNvSpPr txBox="1"/>
          <p:nvPr/>
        </p:nvSpPr>
        <p:spPr>
          <a:xfrm>
            <a:off x="6706235" y="2809875"/>
            <a:ext cx="210820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tie - hold for the value of</a:t>
            </a:r>
            <a:endParaRPr lang="en-US" altLang="tr-TR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two notes.</a:t>
            </a:r>
            <a:endParaRPr lang="en-US" altLang="tr-TR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1" name="Text Box 20"/>
          <p:cNvSpPr txBox="1"/>
          <p:nvPr/>
        </p:nvSpPr>
        <p:spPr>
          <a:xfrm>
            <a:off x="6706235" y="2098675"/>
            <a:ext cx="2054860" cy="30670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slur - perform smoothly</a:t>
            </a:r>
            <a:endParaRPr lang="en-US" altLang="tr-TR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2" name="Text Box 21"/>
          <p:cNvSpPr txBox="1"/>
          <p:nvPr/>
        </p:nvSpPr>
        <p:spPr>
          <a:xfrm>
            <a:off x="6706235" y="1489075"/>
            <a:ext cx="205486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Gradually getting quieter (diminuendo)</a:t>
            </a:r>
            <a:endParaRPr lang="en-US" altLang="tr-TR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3" name="Text Box 22"/>
          <p:cNvSpPr txBox="1"/>
          <p:nvPr/>
        </p:nvSpPr>
        <p:spPr>
          <a:xfrm>
            <a:off x="6706235" y="904875"/>
            <a:ext cx="205486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Gradually getting louder (crescendo)</a:t>
            </a:r>
            <a:endParaRPr lang="en-US" altLang="tr-TR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42"/>
          <p:cNvSpPr/>
          <p:nvPr/>
        </p:nvSpPr>
        <p:spPr>
          <a:xfrm>
            <a:off x="324163" y="2530592"/>
            <a:ext cx="8496944" cy="1173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25" tIns="32500" rIns="65025" bIns="32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200"/>
              <a:buFont typeface="Arial" panose="020B0604020202020204"/>
              <a:buNone/>
            </a:pPr>
            <a:r>
              <a:rPr lang="tr-TR" sz="72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Thank you, Friends</a:t>
            </a:r>
            <a:endParaRPr sz="72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矩形 259"/>
          <p:cNvSpPr>
            <a:spLocks noChangeArrowheads="1"/>
          </p:cNvSpPr>
          <p:nvPr/>
        </p:nvSpPr>
        <p:spPr bwMode="auto">
          <a:xfrm>
            <a:off x="3034030" y="4196080"/>
            <a:ext cx="3077845" cy="24892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5032" tIns="32516" rIns="65032" bIns="325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Quiz: </a:t>
            </a: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  <a:hlinkClick r:id="rId1" action="ppaction://hlinkfile"/>
              </a:rPr>
              <a:t>www.chezamusicschool.co.ke/terms</a:t>
            </a:r>
            <a:endParaRPr lang="en-US" altLang="tr-TR" sz="1200" dirty="0">
              <a:solidFill>
                <a:schemeClr val="bg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00" name="Google Shape;100;p20" descr="/home/conserv/.projects/.cheza/public/config/cheza-logo-long-dark-62d95ed09819b.pngcheza-logo-long-dark-62d95ed09819b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35380" y="989330"/>
            <a:ext cx="6873240" cy="137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My Music Powerpoint Template - www.freepptbackgrounds.net">
  <a:themeElements>
    <a:clrScheme name="自定义 39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3F3F3F"/>
      </a:accent1>
      <a:accent2>
        <a:srgbClr val="7F7F7F"/>
      </a:accent2>
      <a:accent3>
        <a:srgbClr val="3F3F3F"/>
      </a:accent3>
      <a:accent4>
        <a:srgbClr val="7F7F7F"/>
      </a:accent4>
      <a:accent5>
        <a:srgbClr val="3F3F3F"/>
      </a:accent5>
      <a:accent6>
        <a:srgbClr val="7F7F7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1219</Words>
  <Application>WPS Presentation</Application>
  <PresentationFormat/>
  <Paragraphs>95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28" baseType="lpstr">
      <vt:lpstr>Arial</vt:lpstr>
      <vt:lpstr>SimSun</vt:lpstr>
      <vt:lpstr>Wingdings</vt:lpstr>
      <vt:lpstr>Arial</vt:lpstr>
      <vt:lpstr>Georgia</vt:lpstr>
      <vt:lpstr>Calibri</vt:lpstr>
      <vt:lpstr>Trebuchet MS</vt:lpstr>
      <vt:lpstr>Microsoft YaHei</vt:lpstr>
      <vt:lpstr>文泉驿正黑</vt:lpstr>
      <vt:lpstr>Calibri</vt:lpstr>
      <vt:lpstr>幼圆</vt:lpstr>
      <vt:lpstr>Verdana</vt:lpstr>
      <vt:lpstr>Arial Narrow</vt:lpstr>
      <vt:lpstr>Times New Roman</vt:lpstr>
      <vt:lpstr>Microsoft YaHei</vt:lpstr>
      <vt:lpstr>Arial Unicode MS</vt:lpstr>
      <vt:lpstr>Microsoft Yahei</vt:lpstr>
      <vt:lpstr>Impact</vt:lpstr>
      <vt:lpstr>Gubbi</vt:lpstr>
      <vt:lpstr>OpenSymbol</vt:lpstr>
      <vt:lpstr>WenQuanYi Zen Hei</vt:lpstr>
      <vt:lpstr>My Music Powerpoint Template - www.freepptbackgrounds.net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conserv</cp:lastModifiedBy>
  <cp:revision>13</cp:revision>
  <dcterms:created xsi:type="dcterms:W3CDTF">2022-09-22T03:37:45Z</dcterms:created>
  <dcterms:modified xsi:type="dcterms:W3CDTF">2022-09-22T03:37:45Z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/>
  </property>
  <property fmtid="{D5CDD505-2E9C-101B-9397-08002B2CF9AE}" pid="3" name="KSOProductBuildVer">
    <vt:lpwstr>1033-11.1.0.11664</vt:lpwstr>
  </property>
</Properties>
</file>