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307" r:id="rId5"/>
    <p:sldId id="308" r:id="rId6"/>
    <p:sldId id="309" r:id="rId7"/>
    <p:sldId id="310" r:id="rId8"/>
    <p:sldId id="283" r:id="rId9"/>
    <p:sldId id="311" r:id="rId10"/>
    <p:sldId id="361" r:id="rId11"/>
    <p:sldId id="360" r:id="rId12"/>
    <p:sldId id="408" r:id="rId13"/>
    <p:sldId id="409" r:id="rId14"/>
    <p:sldId id="410" r:id="rId15"/>
    <p:sldId id="313" r:id="rId16"/>
    <p:sldId id="362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363" r:id="rId25"/>
    <p:sldId id="418" r:id="rId26"/>
    <p:sldId id="419" r:id="rId27"/>
    <p:sldId id="420" r:id="rId28"/>
    <p:sldId id="364" r:id="rId29"/>
    <p:sldId id="427" r:id="rId30"/>
    <p:sldId id="428" r:id="rId31"/>
    <p:sldId id="429" r:id="rId32"/>
    <p:sldId id="430" r:id="rId33"/>
    <p:sldId id="380" r:id="rId34"/>
    <p:sldId id="359" r:id="rId35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42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My Music</a:t>
            </a:r>
            <a:endParaRPr sz="16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G2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4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www.chezamusicschool.co.ke/mtg2l4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keys in grade 2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2155190" y="3229610"/>
            <a:ext cx="666242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minor is the relative minor of C major.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of A minor and C major have got no sharps or flats.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2"/>
          <p:cNvPicPr>
            <a:picLocks noChangeAspect="1"/>
          </p:cNvPicPr>
          <p:nvPr/>
        </p:nvPicPr>
        <p:blipFill>
          <a:blip r:embed="rId1"/>
          <a:srcRect t="7898" r="65213"/>
          <a:stretch>
            <a:fillRect/>
          </a:stretch>
        </p:blipFill>
        <p:spPr>
          <a:xfrm>
            <a:off x="2880995" y="1301115"/>
            <a:ext cx="2629535" cy="1029335"/>
          </a:xfrm>
          <a:prstGeom prst="rect">
            <a:avLst/>
          </a:prstGeom>
        </p:spPr>
      </p:pic>
      <p:pic>
        <p:nvPicPr>
          <p:cNvPr id="5" name="Picture 4" descr="Minor_keys-1-0-3"/>
          <p:cNvPicPr>
            <a:picLocks noChangeAspect="1"/>
          </p:cNvPicPr>
          <p:nvPr/>
        </p:nvPicPr>
        <p:blipFill>
          <a:blip r:embed="rId2"/>
          <a:srcRect t="27305" r="65045"/>
          <a:stretch>
            <a:fillRect/>
          </a:stretch>
        </p:blipFill>
        <p:spPr>
          <a:xfrm>
            <a:off x="2880995" y="2328545"/>
            <a:ext cx="2642235" cy="9010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keys in grade 2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2155190" y="3229610"/>
            <a:ext cx="666242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minor is the relative minor of G major.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of E minor and G major has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got one sharp on F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2"/>
          <p:cNvPicPr>
            <a:picLocks noChangeAspect="1"/>
          </p:cNvPicPr>
          <p:nvPr/>
        </p:nvPicPr>
        <p:blipFill>
          <a:blip r:embed="rId1"/>
          <a:srcRect l="34350" t="3409" r="37835" b="4489"/>
          <a:stretch>
            <a:fillRect/>
          </a:stretch>
        </p:blipFill>
        <p:spPr>
          <a:xfrm>
            <a:off x="3408045" y="1301115"/>
            <a:ext cx="2102485" cy="1029335"/>
          </a:xfrm>
          <a:prstGeom prst="rect">
            <a:avLst/>
          </a:prstGeom>
        </p:spPr>
      </p:pic>
      <p:pic>
        <p:nvPicPr>
          <p:cNvPr id="5" name="Picture 4" descr="Minor_keys-1-0-3"/>
          <p:cNvPicPr>
            <a:picLocks noChangeAspect="1"/>
          </p:cNvPicPr>
          <p:nvPr/>
        </p:nvPicPr>
        <p:blipFill>
          <a:blip r:embed="rId2"/>
          <a:srcRect l="31855" t="22233" r="38995" b="5072"/>
          <a:stretch>
            <a:fillRect/>
          </a:stretch>
        </p:blipFill>
        <p:spPr>
          <a:xfrm>
            <a:off x="3319780" y="2328545"/>
            <a:ext cx="2203450" cy="9010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keys in grade 2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2155190" y="3229610"/>
            <a:ext cx="666242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minor is the relative minor of F major.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of D minor and F major has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got one flat on B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2"/>
          <p:cNvPicPr>
            <a:picLocks noChangeAspect="1"/>
          </p:cNvPicPr>
          <p:nvPr/>
        </p:nvPicPr>
        <p:blipFill>
          <a:blip r:embed="rId1"/>
          <a:srcRect l="59082" t="2329" r="13103" b="5569"/>
          <a:stretch>
            <a:fillRect/>
          </a:stretch>
        </p:blipFill>
        <p:spPr>
          <a:xfrm>
            <a:off x="3408045" y="1301115"/>
            <a:ext cx="2102485" cy="1029335"/>
          </a:xfrm>
          <a:prstGeom prst="rect">
            <a:avLst/>
          </a:prstGeom>
        </p:spPr>
      </p:pic>
      <p:pic>
        <p:nvPicPr>
          <p:cNvPr id="5" name="Picture 4" descr="Minor_keys-1-0-3"/>
          <p:cNvPicPr>
            <a:picLocks noChangeAspect="1"/>
          </p:cNvPicPr>
          <p:nvPr/>
        </p:nvPicPr>
        <p:blipFill>
          <a:blip r:embed="rId2"/>
          <a:srcRect l="58409" t="17161" r="13608" b="10144"/>
          <a:stretch>
            <a:fillRect/>
          </a:stretch>
        </p:blipFill>
        <p:spPr>
          <a:xfrm>
            <a:off x="3408045" y="2328545"/>
            <a:ext cx="2115185" cy="90106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396615" y="1123315"/>
            <a:ext cx="211264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scales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838960" y="1905000"/>
            <a:ext cx="5022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One of the minor scale forms is harmonic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833245" y="2297430"/>
            <a:ext cx="643890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Harmonic minor scale has the 7th degree raised by a semitone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839595" y="2726055"/>
            <a:ext cx="532574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 the 7th degree is of the minor key itself.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845945" y="3082290"/>
            <a:ext cx="680720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Apart from the raised 7th note, the minor key uses the same notes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 its relative major scale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365500"/>
            <a:ext cx="61188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no sharps or flats in the key signature of A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618615"/>
            <a:ext cx="7559040" cy="17272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506855" y="3878580"/>
            <a:ext cx="604456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raised 7th is not in the key signature but is used as an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accidental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162685" y="3365500"/>
            <a:ext cx="723392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descending scale of A harmonic minor uses the same notes as the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ascending minor scale.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1-0-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694180"/>
            <a:ext cx="7559040" cy="13411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210945" y="3063875"/>
            <a:ext cx="52133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is one sharp in the key signature of E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05230" y="3576955"/>
            <a:ext cx="781304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raised 7th (D#) is not in the key signature but is used as an accidental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1-0-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481455"/>
            <a:ext cx="7559040" cy="160528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211580" y="406590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 sharp is part of the key signature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162685" y="3365500"/>
            <a:ext cx="778129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descending scale of E harmonic minor uses the same notes as the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ascending minor scale. Don’t forget that the F sharp is in the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2-0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593850"/>
            <a:ext cx="7559040" cy="13614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63875"/>
            <a:ext cx="42475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example above uses a key signature.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57695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 you notice that the F sharp accidental is not used here?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13205" y="4065905"/>
            <a:ext cx="723646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takes care of the F sharps, but not the D sharp that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raised as the 7th degree of the minor scale.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2-0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740" y="1417955"/>
            <a:ext cx="7559040" cy="16459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90295" y="3063875"/>
            <a:ext cx="49974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is one flat in the key signature of D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084580" y="3576955"/>
            <a:ext cx="763651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raised 7th (C#) is not in the key signature but is used as an accidental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090930" y="406590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B flat is part of the key signature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2-0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426210"/>
            <a:ext cx="7559040" cy="160528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162685" y="3365500"/>
            <a:ext cx="755523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descending scale of D harmonic minor uses the same notes as the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ascending minor scale. Don’t forget that the B flat is in the key signature.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2-0-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0" y="1681480"/>
            <a:ext cx="7559040" cy="12598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190240" y="886460"/>
            <a:ext cx="308292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3063875"/>
            <a:ext cx="42475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example above uses a key signature.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506855" y="357695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 you notice that the B flat accidental is not used here?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13205" y="4065905"/>
            <a:ext cx="723646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takes care of the B flat, but not the C sharp that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raised as the 7th degree of the minor scale.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2-0-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1865" y="1468120"/>
            <a:ext cx="7559040" cy="16865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226310" y="947420"/>
            <a:ext cx="437324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 in A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43655" y="2606675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3-00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3585" y="1854200"/>
            <a:ext cx="7559040" cy="117856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386330" y="2606675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43655" y="2606675"/>
            <a:ext cx="5245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300980" y="2606675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033895" y="2606675"/>
            <a:ext cx="50990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71575" y="340169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Write in the missing degrees of the scale of A harmonic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Minor_keys-3-00-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085" y="1810385"/>
            <a:ext cx="7559040" cy="128016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843655" y="2606675"/>
            <a:ext cx="5245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386330" y="2606675"/>
            <a:ext cx="5238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300980" y="2606675"/>
            <a:ext cx="5772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033895" y="2606675"/>
            <a:ext cx="50990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71575" y="3401695"/>
            <a:ext cx="723646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 to sharpen the 7th degree of the harmonic minor scale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226310" y="947420"/>
            <a:ext cx="437324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 in A harmonic minor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7" grpId="0"/>
      <p:bldP spid="7" grpId="1"/>
      <p:bldP spid="8" grpId="0"/>
      <p:bldP spid="8" grpId="1"/>
      <p:bldP spid="10" grpId="0"/>
      <p:bldP spid="1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259205" y="947420"/>
            <a:ext cx="709231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Semitones and tones in the harmonic minor scale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71575" y="3136265"/>
            <a:ext cx="723646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semitones in the harmonic minor scale are between the:</a:t>
            </a:r>
            <a:b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 and 3rd degree,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 and 6th degree,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 and 8th degree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1-0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556385"/>
            <a:ext cx="7559040" cy="1727200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2963545" y="1738630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160645" y="1663065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6617335" y="1614805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Minor_keys-1-0-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982470"/>
            <a:ext cx="7559040" cy="134112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2978150" y="947420"/>
            <a:ext cx="360934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Semitones and tones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71575" y="3401695"/>
            <a:ext cx="7236460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semitones remain at the same degrees even when the scale is descending. Only remember to count degrees from the lowest to the highest note.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2296795" y="1663065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3780790" y="1737995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5990590" y="1882140"/>
            <a:ext cx="219075" cy="97409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584575" y="3733800"/>
            <a:ext cx="21005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A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4-0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2331720"/>
            <a:ext cx="7559040" cy="140208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584575" y="3733800"/>
            <a:ext cx="211645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E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4-0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610" y="2130425"/>
            <a:ext cx="7559040" cy="14427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865755" y="3771265"/>
            <a:ext cx="254444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A flat 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3-00-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40" y="2130425"/>
            <a:ext cx="7559040" cy="12801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865755" y="3771265"/>
            <a:ext cx="21278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D minor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Minor_keys-3-00-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415" y="2130425"/>
            <a:ext cx="7559040" cy="13817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865755" y="3771265"/>
            <a:ext cx="248920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A flat Major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3-00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10" y="2331085"/>
            <a:ext cx="7559040" cy="12395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757555"/>
            <a:ext cx="6544310" cy="29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Remember:</a:t>
            </a:r>
            <a:b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semitones 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harmonic minor scale are found between 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and 3rd degree, the 5th and the 6th degree, 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and between 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 and 8th degree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372870" y="3476625"/>
            <a:ext cx="7047865" cy="166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Square brackets will be used in the next slides to show where semitones are found in the scales.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www.chezamusicschool.co.ke/mtg2l4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MH_Others_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646680" y="1680845"/>
            <a:ext cx="1692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Perform an octave higher</a:t>
            </a:r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2654935" y="2959100"/>
            <a:ext cx="16922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Rest for the number of bars indicated</a:t>
            </a:r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6868160" y="1698625"/>
            <a:ext cx="16922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First-time bar (in a repeated section, play this bar the first time through)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6868160" y="2958465"/>
            <a:ext cx="169227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Second-time bar (in a repeated section, play this bar the second time through)</a:t>
            </a:r>
            <a:endParaRPr lang="en-US"/>
          </a:p>
        </p:txBody>
      </p:sp>
      <p:pic>
        <p:nvPicPr>
          <p:cNvPr id="11" name="Picture 10" descr="Screenshot from 2022-11-09 19-07-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9460" y="1698625"/>
            <a:ext cx="1895475" cy="619125"/>
          </a:xfrm>
          <a:prstGeom prst="rect">
            <a:avLst/>
          </a:prstGeom>
        </p:spPr>
      </p:pic>
      <p:pic>
        <p:nvPicPr>
          <p:cNvPr id="12" name="Picture 11" descr="Screenshot from 2022-11-09 19-06-40"/>
          <p:cNvPicPr>
            <a:picLocks noChangeAspect="1"/>
          </p:cNvPicPr>
          <p:nvPr/>
        </p:nvPicPr>
        <p:blipFill>
          <a:blip r:embed="rId2"/>
          <a:srcRect t="-32114"/>
          <a:stretch>
            <a:fillRect/>
          </a:stretch>
        </p:blipFill>
        <p:spPr>
          <a:xfrm>
            <a:off x="4972685" y="3312160"/>
            <a:ext cx="1895475" cy="619125"/>
          </a:xfrm>
          <a:prstGeom prst="rect">
            <a:avLst/>
          </a:prstGeom>
        </p:spPr>
      </p:pic>
      <p:pic>
        <p:nvPicPr>
          <p:cNvPr id="13" name="Picture 12" descr="Screenshot from 2022-11-09 19-06-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685" y="2609850"/>
            <a:ext cx="1895475" cy="619125"/>
          </a:xfrm>
          <a:prstGeom prst="rect">
            <a:avLst/>
          </a:prstGeom>
        </p:spPr>
      </p:pic>
      <p:pic>
        <p:nvPicPr>
          <p:cNvPr id="14" name="Picture 13" descr="Screenshot from 2022-11-09 19-06-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840" y="1542415"/>
            <a:ext cx="1895475" cy="619125"/>
          </a:xfrm>
          <a:prstGeom prst="rect">
            <a:avLst/>
          </a:prstGeom>
        </p:spPr>
      </p:pic>
      <p:pic>
        <p:nvPicPr>
          <p:cNvPr id="15" name="Picture 14" descr="Screenshot from 2022-11-09 18-56-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30" y="2796540"/>
            <a:ext cx="1910080" cy="107569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2539365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 and Scales 2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98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RELATIVE MAJORS AND MINORS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SCALES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SCALES WITH AND WITHOUT KEY SIGNATURES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2938145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Relative majors and minors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299845" y="1508760"/>
            <a:ext cx="6544310" cy="179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For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every major key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there’s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relative minor key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that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shares the </a:t>
            </a:r>
            <a:r>
              <a:rPr lang="en-US" altLang="tr-TR" sz="1800" b="1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same key signature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Relative minor keys use many of the same notes as their relative major, but they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sound quite different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294130" y="3276600"/>
            <a:ext cx="6544310" cy="10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(key note) of a relative minor key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the </a:t>
            </a:r>
            <a:r>
              <a:rPr lang="en-US" altLang="tr-TR" sz="1800" b="1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 degree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of its relative major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91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 and how to get its relative minor: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800860"/>
            <a:ext cx="7559040" cy="17272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Minor keys in grade 2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390015" y="3340100"/>
            <a:ext cx="666242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you look at the key signatures above, you probably know the major keys that they represent. Each of the key signatures above, however represent a relative minor key.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Minor_keys-1-0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965" y="1175385"/>
            <a:ext cx="7559040" cy="1117600"/>
          </a:xfrm>
          <a:prstGeom prst="rect">
            <a:avLst/>
          </a:prstGeom>
        </p:spPr>
      </p:pic>
      <p:pic>
        <p:nvPicPr>
          <p:cNvPr id="5" name="Picture 4" descr="Minor_keys-1-0-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65" y="1952625"/>
            <a:ext cx="7559040" cy="123952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7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4247</Words>
  <Application>WPS Presentation</Application>
  <PresentationFormat/>
  <Paragraphs>229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0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199</cp:revision>
  <dcterms:created xsi:type="dcterms:W3CDTF">2022-11-30T11:09:13Z</dcterms:created>
  <dcterms:modified xsi:type="dcterms:W3CDTF">2022-11-30T11:09:13Z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