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4"/>
  </p:notesMasterIdLst>
  <p:sldIdLst>
    <p:sldId id="279" r:id="rId3"/>
    <p:sldId id="280" r:id="rId5"/>
    <p:sldId id="285" r:id="rId6"/>
    <p:sldId id="282" r:id="rId7"/>
    <p:sldId id="283" r:id="rId8"/>
    <p:sldId id="284" r:id="rId9"/>
    <p:sldId id="259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5" r:id="rId25"/>
    <p:sldId id="323" r:id="rId26"/>
    <p:sldId id="324" r:id="rId27"/>
    <p:sldId id="327" r:id="rId28"/>
    <p:sldId id="328" r:id="rId29"/>
    <p:sldId id="329" r:id="rId30"/>
    <p:sldId id="330" r:id="rId31"/>
    <p:sldId id="331" r:id="rId32"/>
    <p:sldId id="332" r:id="rId33"/>
    <p:sldId id="333" r:id="rId34"/>
    <p:sldId id="334" r:id="rId35"/>
    <p:sldId id="335" r:id="rId36"/>
    <p:sldId id="326" r:id="rId37"/>
    <p:sldId id="336" r:id="rId38"/>
    <p:sldId id="337" r:id="rId39"/>
    <p:sldId id="338" r:id="rId40"/>
    <p:sldId id="339" r:id="rId41"/>
    <p:sldId id="340" r:id="rId42"/>
    <p:sldId id="260" r:id="rId43"/>
    <p:sldId id="261" r:id="rId44"/>
    <p:sldId id="341" r:id="rId45"/>
    <p:sldId id="342" r:id="rId46"/>
    <p:sldId id="343" r:id="rId47"/>
    <p:sldId id="344" r:id="rId48"/>
    <p:sldId id="262" r:id="rId49"/>
    <p:sldId id="345" r:id="rId50"/>
    <p:sldId id="347" r:id="rId51"/>
    <p:sldId id="348" r:id="rId52"/>
    <p:sldId id="346" r:id="rId53"/>
  </p:sldIdLst>
  <p:sldSz cx="9144000" cy="514477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1724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6" Type="http://schemas.openxmlformats.org/officeDocument/2006/relationships/tableStyles" Target="tableStyles.xml"/><Relationship Id="rId55" Type="http://schemas.openxmlformats.org/officeDocument/2006/relationships/viewProps" Target="viewProps.xml"/><Relationship Id="rId54" Type="http://schemas.openxmlformats.org/officeDocument/2006/relationships/presProps" Target="presProps.xml"/><Relationship Id="rId53" Type="http://schemas.openxmlformats.org/officeDocument/2006/relationships/slide" Target="slides/slide50.xml"/><Relationship Id="rId52" Type="http://schemas.openxmlformats.org/officeDocument/2006/relationships/slide" Target="slides/slide49.xml"/><Relationship Id="rId51" Type="http://schemas.openxmlformats.org/officeDocument/2006/relationships/slide" Target="slides/slide48.xml"/><Relationship Id="rId50" Type="http://schemas.openxmlformats.org/officeDocument/2006/relationships/slide" Target="slides/slide47.xml"/><Relationship Id="rId5" Type="http://schemas.openxmlformats.org/officeDocument/2006/relationships/slide" Target="slides/slide2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notesMaster" Target="notesMasters/notesMaster1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type="sldImg" idx="3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5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6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7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8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9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0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8" name="Google Shape;98;p1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7388" y="1143000"/>
            <a:ext cx="5483225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9pPr>
          </a:lstStyle>
          <a:p>
            <a:fld id="{1C0682DE-097C-43D6-9BDF-F71529C5ACE9}" type="slidenum">
              <a:rPr lang="zh-CN" altLang="en-US" smtClean="0">
                <a:latin typeface="Calibri" panose="020F0502020204030204" pitchFamily="34" charset="0"/>
              </a:rPr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7388" y="1143000"/>
            <a:ext cx="5483225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9pPr>
          </a:lstStyle>
          <a:p>
            <a:fld id="{1C0682DE-097C-43D6-9BDF-F71529C5ACE9}" type="slidenum">
              <a:rPr lang="zh-CN" altLang="en-US" smtClean="0">
                <a:latin typeface="Calibri" panose="020F0502020204030204" pitchFamily="34" charset="0"/>
              </a:rPr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3" name="Google Shape;123;p3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5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2" name="Google Shape;162;p5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63" name="Google Shape;163;p5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7388" y="1143000"/>
            <a:ext cx="5483225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9pPr>
          </a:lstStyle>
          <a:p>
            <a:fld id="{1C0682DE-097C-43D6-9BDF-F71529C5ACE9}" type="slidenum">
              <a:rPr lang="zh-CN" altLang="en-US" smtClean="0">
                <a:latin typeface="Calibri" panose="020F0502020204030204" pitchFamily="34" charset="0"/>
              </a:rPr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6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90" name="Google Shape;190;p6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6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90" name="Google Shape;190;p6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6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90" name="Google Shape;190;p6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6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90" name="Google Shape;190;p6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6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90" name="Google Shape;190;p6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04" name="Google Shape;204;p7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04" name="Google Shape;204;p7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6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90" name="Google Shape;190;p6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12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40" name="Google Shape;340;p12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703" name="Shape 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Google Shape;704;p23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5" name="Google Shape;705;p23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3" name="Google Shape;123;p3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matchingName="Slide 2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type="body" idx="1"/>
          </p:nvPr>
        </p:nvSpPr>
        <p:spPr>
          <a:xfrm>
            <a:off x="457200" y="1200521"/>
            <a:ext cx="8229600" cy="339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matchingName="Slide 10">
  <p:cSld name="VERTICAL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type="body" idx="1"/>
          </p:nvPr>
        </p:nvSpPr>
        <p:spPr>
          <a:xfrm rot="5400000">
            <a:off x="2874240" y="-1216519"/>
            <a:ext cx="339552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1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matchingName="Slide 11">
  <p:cSld name="VERTICAL_TITLE_AND_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/>
          <p:nvPr>
            <p:ph type="title"/>
          </p:nvPr>
        </p:nvSpPr>
        <p:spPr>
          <a:xfrm rot="5400000">
            <a:off x="6011552" y="772676"/>
            <a:ext cx="329309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type="body" idx="1"/>
          </p:nvPr>
        </p:nvSpPr>
        <p:spPr>
          <a:xfrm rot="5400000">
            <a:off x="1820553" y="-1208523"/>
            <a:ext cx="329309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12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2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2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2">
  <p:cSld name="Slide 12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3">
  <p:cSld name="Slide 13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4">
  <p:cSld name="Slide 14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5">
  <p:cSld name="Slide 15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6">
  <p:cSld name="Slide 16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7">
  <p:cSld name="Slide 17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8">
  <p:cSld name="Slide 18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Slide 7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  <p:sp>
        <p:nvSpPr>
          <p:cNvPr id="25" name="Google Shape;25;p3"/>
          <p:cNvSpPr txBox="1"/>
          <p:nvPr/>
        </p:nvSpPr>
        <p:spPr>
          <a:xfrm>
            <a:off x="3721290" y="232284"/>
            <a:ext cx="1701428" cy="377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000" b="1" i="0" u="none" strike="noStrike" cap="none">
                <a:solidFill>
                  <a:srgbClr val="595959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Grade 1</a:t>
            </a:r>
            <a:endParaRPr lang="en-US" altLang="tr-TR" sz="2000" b="1" i="0" u="none" strike="noStrike" cap="none">
              <a:solidFill>
                <a:srgbClr val="595959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grpSp>
        <p:nvGrpSpPr>
          <p:cNvPr id="26" name="Google Shape;26;p3"/>
          <p:cNvGrpSpPr/>
          <p:nvPr/>
        </p:nvGrpSpPr>
        <p:grpSpPr>
          <a:xfrm>
            <a:off x="1594247" y="700336"/>
            <a:ext cx="5955507" cy="31441"/>
            <a:chOff x="3060700" y="4724400"/>
            <a:chExt cx="5955507" cy="31432"/>
          </a:xfrm>
        </p:grpSpPr>
        <p:cxnSp>
          <p:nvCxnSpPr>
            <p:cNvPr id="27" name="Google Shape;27;p3"/>
            <p:cNvCxnSpPr/>
            <p:nvPr/>
          </p:nvCxnSpPr>
          <p:spPr>
            <a:xfrm>
              <a:off x="3060700" y="4724400"/>
              <a:ext cx="5955507" cy="0"/>
            </a:xfrm>
            <a:prstGeom prst="straightConnector1">
              <a:avLst/>
            </a:prstGeom>
            <a:noFill/>
            <a:ln w="2857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" name="Google Shape;28;p3"/>
            <p:cNvCxnSpPr/>
            <p:nvPr/>
          </p:nvCxnSpPr>
          <p:spPr>
            <a:xfrm>
              <a:off x="3060700" y="4755832"/>
              <a:ext cx="5955507" cy="0"/>
            </a:xfrm>
            <a:prstGeom prst="straightConnector1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Slide 1">
  <p:cSld name="TITLE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/>
          <p:nvPr>
            <p:ph type="ctrTitle"/>
          </p:nvPr>
        </p:nvSpPr>
        <p:spPr>
          <a:xfrm>
            <a:off x="685800" y="1598313"/>
            <a:ext cx="7772400" cy="1102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type="subTitle" idx="1"/>
          </p:nvPr>
        </p:nvSpPr>
        <p:spPr>
          <a:xfrm>
            <a:off x="1371600" y="2915550"/>
            <a:ext cx="6400800" cy="13148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Slide 3">
  <p:cSld name="SECTION_HEADER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722313" y="3306196"/>
            <a:ext cx="7772400" cy="1021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Georgia" panose="02040502050405020303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type="body" idx="1"/>
          </p:nvPr>
        </p:nvSpPr>
        <p:spPr>
          <a:xfrm>
            <a:off x="722313" y="2180708"/>
            <a:ext cx="7772400" cy="1125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matchingName="Slide 4">
  <p:cSld name="TWO_OBJECTS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type="body" idx="1"/>
          </p:nvPr>
        </p:nvSpPr>
        <p:spPr>
          <a:xfrm>
            <a:off x="457200" y="900391"/>
            <a:ext cx="4038600" cy="2547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4" name="Google Shape;44;p6"/>
          <p:cNvSpPr txBox="1"/>
          <p:nvPr>
            <p:ph type="body" idx="2"/>
          </p:nvPr>
        </p:nvSpPr>
        <p:spPr>
          <a:xfrm>
            <a:off x="4648200" y="900391"/>
            <a:ext cx="4038600" cy="2547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5" name="Google Shape;45;p6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matchingName="Slide 5">
  <p:cSld name="TWO_OBJECTS_WITH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/>
          <p:nvPr/>
        </p:nvSpPr>
        <p:spPr>
          <a:xfrm>
            <a:off x="6372200" y="2860576"/>
            <a:ext cx="775136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PPT模板下载：www.1ppt.com/moban/          行业PPT模板：www.1ppt.com/hangye/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节日PPT模板：www.1ppt.com/jieri/          PPT素材：www.1ppt.com/sucai/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PPT背景图片：www.1ppt.com/beijing/        PPT图表：www.1ppt.com/tubiao/     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精美PPT下载：www.1ppt.com/xiazai/         PPT教程： www.1ppt.com/powerpoint/     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PPT课件：www.1ppt.com/kejian/             字体下载：www.1ppt.com/ziti/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工作总结PPT：www.1ppt.com/xiazai/zongjie/ 工作计划：www.1ppt.com/xiazai/jihua/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商务PPT模板：www.1ppt.com/moban/shangwu/  个人简历PPT：www.1ppt.com/xiazai/jianli/ 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毕业答辩PPT：www.1ppt.com/xiazai/dabian/  工作汇报PPT：www.1ppt.com/xiazai/huibao/   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0" name="Google Shape;50;p7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 panose="02040502050405020303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type="body" idx="1"/>
          </p:nvPr>
        </p:nvSpPr>
        <p:spPr>
          <a:xfrm>
            <a:off x="457200" y="1151690"/>
            <a:ext cx="4040188" cy="479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/>
        </p:txBody>
      </p:sp>
      <p:sp>
        <p:nvSpPr>
          <p:cNvPr id="52" name="Google Shape;52;p7"/>
          <p:cNvSpPr txBox="1"/>
          <p:nvPr>
            <p:ph type="body" idx="2"/>
          </p:nvPr>
        </p:nvSpPr>
        <p:spPr>
          <a:xfrm>
            <a:off x="457200" y="1631660"/>
            <a:ext cx="4040188" cy="2964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3" name="Google Shape;53;p7"/>
          <p:cNvSpPr txBox="1"/>
          <p:nvPr>
            <p:ph type="body" idx="3"/>
          </p:nvPr>
        </p:nvSpPr>
        <p:spPr>
          <a:xfrm>
            <a:off x="4645026" y="1151690"/>
            <a:ext cx="4041775" cy="479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/>
        </p:txBody>
      </p:sp>
      <p:sp>
        <p:nvSpPr>
          <p:cNvPr id="54" name="Google Shape;54;p7"/>
          <p:cNvSpPr txBox="1"/>
          <p:nvPr>
            <p:ph type="body" idx="4"/>
          </p:nvPr>
        </p:nvSpPr>
        <p:spPr>
          <a:xfrm>
            <a:off x="4645026" y="1631660"/>
            <a:ext cx="4041775" cy="2964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5" name="Google Shape;55;p7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Slide 6">
  <p:cSld name="TITLE_ONL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matchingName="Slide 8">
  <p:cSld name="OBJECT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/>
          <p:nvPr>
            <p:ph type="title"/>
          </p:nvPr>
        </p:nvSpPr>
        <p:spPr>
          <a:xfrm>
            <a:off x="457201" y="204851"/>
            <a:ext cx="3008313" cy="8718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eorgia" panose="02040502050405020303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type="body" idx="1"/>
          </p:nvPr>
        </p:nvSpPr>
        <p:spPr>
          <a:xfrm>
            <a:off x="3575050" y="204851"/>
            <a:ext cx="5111750" cy="4391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6" name="Google Shape;66;p9"/>
          <p:cNvSpPr txBox="1"/>
          <p:nvPr>
            <p:ph type="body" idx="2"/>
          </p:nvPr>
        </p:nvSpPr>
        <p:spPr>
          <a:xfrm>
            <a:off x="457201" y="1076658"/>
            <a:ext cx="3008313" cy="3519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7" name="Google Shape;67;p9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9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matchingName="Slide 9">
  <p:cSld name="PICTURE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type="title"/>
          </p:nvPr>
        </p:nvSpPr>
        <p:spPr>
          <a:xfrm>
            <a:off x="1792288" y="3601561"/>
            <a:ext cx="5486400" cy="425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eorgia" panose="02040502050405020303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0"/>
          <p:cNvSpPr/>
          <p:nvPr>
            <p:ph type="pic" idx="2"/>
          </p:nvPr>
        </p:nvSpPr>
        <p:spPr>
          <a:xfrm>
            <a:off x="1792288" y="459723"/>
            <a:ext cx="5486400" cy="3087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  <a:defRPr sz="32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9pPr>
          </a:lstStyle>
          <a:p/>
        </p:txBody>
      </p:sp>
      <p:sp>
        <p:nvSpPr>
          <p:cNvPr id="73" name="Google Shape;73;p10"/>
          <p:cNvSpPr txBox="1"/>
          <p:nvPr>
            <p:ph type="body" idx="1"/>
          </p:nvPr>
        </p:nvSpPr>
        <p:spPr>
          <a:xfrm>
            <a:off x="1792288" y="4026746"/>
            <a:ext cx="5486400" cy="603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4" name="Google Shape;74;p10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0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0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 panose="02040502050405020303"/>
              <a:buNone/>
              <a:defRPr sz="44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type="body" idx="1"/>
          </p:nvPr>
        </p:nvSpPr>
        <p:spPr>
          <a:xfrm>
            <a:off x="457200" y="1200521"/>
            <a:ext cx="8229600" cy="339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  <a:defRPr sz="32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–"/>
              <a:defRPr sz="2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ransition spd="slow"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hyperlink" Target="https://chezamusicschool.co.ke/mtg1l1" TargetMode="Externa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7.xml"/><Relationship Id="rId8" Type="http://schemas.openxmlformats.org/officeDocument/2006/relationships/tags" Target="../tags/tag6.xml"/><Relationship Id="rId7" Type="http://schemas.openxmlformats.org/officeDocument/2006/relationships/tags" Target="../tags/tag5.xml"/><Relationship Id="rId6" Type="http://schemas.openxmlformats.org/officeDocument/2006/relationships/tags" Target="../tags/tag4.xm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5" Type="http://schemas.openxmlformats.org/officeDocument/2006/relationships/notesSlide" Target="../notesSlides/notesSlide2.xml"/><Relationship Id="rId14" Type="http://schemas.openxmlformats.org/officeDocument/2006/relationships/slideLayout" Target="../slideLayouts/slideLayout2.xml"/><Relationship Id="rId13" Type="http://schemas.openxmlformats.org/officeDocument/2006/relationships/tags" Target="../tags/tag11.xml"/><Relationship Id="rId12" Type="http://schemas.openxmlformats.org/officeDocument/2006/relationships/tags" Target="../tags/tag10.xml"/><Relationship Id="rId11" Type="http://schemas.openxmlformats.org/officeDocument/2006/relationships/tags" Target="../tags/tag9.xml"/><Relationship Id="rId10" Type="http://schemas.openxmlformats.org/officeDocument/2006/relationships/tags" Target="../tags/tag8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1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2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image" Target="../media/image22.png"/></Relationships>
</file>

<file path=ppt/slides/_rels/slide2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image" Target="../media/image2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2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18.xml"/><Relationship Id="rId8" Type="http://schemas.openxmlformats.org/officeDocument/2006/relationships/tags" Target="../tags/tag17.xml"/><Relationship Id="rId7" Type="http://schemas.openxmlformats.org/officeDocument/2006/relationships/tags" Target="../tags/tag16.xml"/><Relationship Id="rId6" Type="http://schemas.openxmlformats.org/officeDocument/2006/relationships/tags" Target="../tags/tag15.xm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5" Type="http://schemas.openxmlformats.org/officeDocument/2006/relationships/notesSlide" Target="../notesSlides/notesSlide3.xml"/><Relationship Id="rId14" Type="http://schemas.openxmlformats.org/officeDocument/2006/relationships/slideLayout" Target="../slideLayouts/slideLayout2.xml"/><Relationship Id="rId13" Type="http://schemas.openxmlformats.org/officeDocument/2006/relationships/tags" Target="../tags/tag22.xml"/><Relationship Id="rId12" Type="http://schemas.openxmlformats.org/officeDocument/2006/relationships/tags" Target="../tags/tag21.xml"/><Relationship Id="rId11" Type="http://schemas.openxmlformats.org/officeDocument/2006/relationships/tags" Target="../tags/tag20.xml"/><Relationship Id="rId10" Type="http://schemas.openxmlformats.org/officeDocument/2006/relationships/tags" Target="../tags/tag19.xml"/><Relationship Id="rId1" Type="http://schemas.openxmlformats.org/officeDocument/2006/relationships/tags" Target="../tags/tag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5.png"/></Relationships>
</file>

<file path=ppt/slides/_rels/slide33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32.xml"/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42.png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image" Target="../media/image36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4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5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6.png"/></Relationships>
</file>

<file path=ppt/slides/_rels/slide3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7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8.png"/><Relationship Id="rId1" Type="http://schemas.openxmlformats.org/officeDocument/2006/relationships/image" Target="../media/image47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1" Type="http://schemas.openxmlformats.org/officeDocument/2006/relationships/notesSlide" Target="../notesSlides/notesSlide4.xml"/><Relationship Id="rId10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0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0.png"/><Relationship Id="rId1" Type="http://schemas.openxmlformats.org/officeDocument/2006/relationships/image" Target="../media/image49.png"/></Relationships>
</file>

<file path=ppt/slides/_rels/slide4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2.png"/><Relationship Id="rId1" Type="http://schemas.openxmlformats.org/officeDocument/2006/relationships/image" Target="../media/image51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3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4.png"/></Relationships>
</file>

<file path=ppt/slides/_rels/slide46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45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58.png"/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image" Target="../media/image55.png"/></Relationships>
</file>

<file path=ppt/slides/_rels/slide4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6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image" Target="../media/image59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3.png"/></Relationships>
</file>

<file path=ppt/slides/_rels/slide4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8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3.png"/><Relationship Id="rId1" Type="http://schemas.openxmlformats.org/officeDocument/2006/relationships/image" Target="../media/image6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9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hyperlink" Target="https://chezamusicschool.co.ke/mtg1l1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20" descr="/home/conserv/.projects/.cheza/public/config/cheza-logo-long-dark-62d95ed09819b.pngcheza-logo-long-dark-62d95ed09819b"/>
          <p:cNvPicPr preferRelativeResize="0"/>
          <p:nvPr/>
        </p:nvPicPr>
        <p:blipFill rotWithShape="1">
          <a:blip r:embed="rId1"/>
          <a:srcRect/>
          <a:stretch>
            <a:fillRect/>
          </a:stretch>
        </p:blipFill>
        <p:spPr>
          <a:xfrm>
            <a:off x="1135380" y="989330"/>
            <a:ext cx="6873240" cy="13779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0"/>
          <p:cNvSpPr/>
          <p:nvPr/>
        </p:nvSpPr>
        <p:spPr>
          <a:xfrm>
            <a:off x="341630" y="3146425"/>
            <a:ext cx="8460740" cy="1173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025" tIns="32500" rIns="65025" bIns="325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7200"/>
              <a:buFont typeface="Arial" panose="020B0604020202020204"/>
              <a:buNone/>
            </a:pPr>
            <a:r>
              <a:rPr lang="en-US" altLang="tr-TR" sz="7200" b="0" i="0" u="none" strike="noStrike" cap="none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Music Theory G1</a:t>
            </a:r>
            <a:endParaRPr lang="en-US" altLang="tr-TR" sz="7200" b="0" i="0" u="none" strike="noStrike" cap="none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03" name="Google Shape;103;p20"/>
          <p:cNvSpPr/>
          <p:nvPr/>
        </p:nvSpPr>
        <p:spPr>
          <a:xfrm>
            <a:off x="3563422" y="2666747"/>
            <a:ext cx="2016224" cy="311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025" tIns="32500" rIns="65025" bIns="325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600"/>
              <a:buFont typeface="Arial" panose="020B0604020202020204"/>
              <a:buNone/>
            </a:pPr>
            <a:r>
              <a:rPr lang="en-US" altLang="tr-TR" sz="1600" b="0" i="0" u="none" strike="noStrike" cap="none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LESSON 3</a:t>
            </a:r>
            <a:endParaRPr lang="en-US" altLang="tr-TR" sz="1600" b="0" i="0" u="none" strike="noStrike" cap="none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0" name="矩形 259"/>
          <p:cNvSpPr>
            <a:spLocks noChangeArrowheads="1"/>
          </p:cNvSpPr>
          <p:nvPr/>
        </p:nvSpPr>
        <p:spPr bwMode="auto">
          <a:xfrm>
            <a:off x="3032760" y="4487545"/>
            <a:ext cx="3077845" cy="248920"/>
          </a:xfrm>
          <a:prstGeom prst="rect">
            <a:avLst/>
          </a:prstGeom>
          <a:noFill/>
          <a:ln w="9525">
            <a:solidFill>
              <a:schemeClr val="accent1">
                <a:lumMod val="40000"/>
                <a:lumOff val="60000"/>
              </a:scheme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65032" tIns="32516" rIns="65032" bIns="325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tr-TR" sz="1200" dirty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Quiz: </a:t>
            </a:r>
            <a:r>
              <a:rPr lang="en-US" altLang="tr-TR" sz="1200" dirty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  <a:hlinkClick r:id="rId2" action="ppaction://hlinkfile"/>
              </a:rPr>
              <a:t>www.chezamusicschool.co.ke/mtg1l3</a:t>
            </a:r>
            <a:endParaRPr lang="en-US" altLang="tr-TR" sz="1200" dirty="0">
              <a:solidFill>
                <a:schemeClr val="bg1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2628265" y="789305"/>
            <a:ext cx="4286885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Why would you want to use a tie?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45;p23"/>
          <p:cNvSpPr/>
          <p:nvPr/>
        </p:nvSpPr>
        <p:spPr>
          <a:xfrm>
            <a:off x="1369060" y="1291590"/>
            <a:ext cx="4961890" cy="718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Ties are used to join together notes across the middle beats of a bar in 4/4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8" name="Google Shape;145;p23"/>
          <p:cNvSpPr/>
          <p:nvPr/>
        </p:nvSpPr>
        <p:spPr>
          <a:xfrm>
            <a:off x="1369060" y="3894455"/>
            <a:ext cx="6071870" cy="1042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second and third beat of a 4/4 bar have special rules that we will learn later. For now, imagine that there’s an invisible barline before the third beat.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2" name="Picture 1" descr="Screenshot from 2022-09-06 06-56-5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48360" y="1928495"/>
            <a:ext cx="7254240" cy="207708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8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3110865" y="789305"/>
            <a:ext cx="4286885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Adding tied notes values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45;p23"/>
          <p:cNvSpPr/>
          <p:nvPr/>
        </p:nvSpPr>
        <p:spPr>
          <a:xfrm>
            <a:off x="1369060" y="1139190"/>
            <a:ext cx="5465445" cy="636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What is the total number of crotchet beats for each of the following tied notes?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8" name="Google Shape;145;p23"/>
          <p:cNvSpPr/>
          <p:nvPr/>
        </p:nvSpPr>
        <p:spPr>
          <a:xfrm>
            <a:off x="1369060" y="3780155"/>
            <a:ext cx="6071870" cy="1042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 crotchet is one count and a minim is two counts. When a crotchet is tied to a minim, that makes 1 + 2 which equals 3. 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So there are 3 crotchet beats tied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2" name="Picture 1" descr="Screenshot from 2022-09-06 06-57-5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83590" y="1719580"/>
            <a:ext cx="7577455" cy="216979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3110865" y="789305"/>
            <a:ext cx="4286885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Adding tied notes values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45;p23"/>
          <p:cNvSpPr/>
          <p:nvPr/>
        </p:nvSpPr>
        <p:spPr>
          <a:xfrm>
            <a:off x="1369060" y="1139190"/>
            <a:ext cx="5465445" cy="636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What is the total number of crotchet beats for each of the following tied notes?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8" name="Google Shape;145;p23"/>
          <p:cNvSpPr/>
          <p:nvPr/>
        </p:nvSpPr>
        <p:spPr>
          <a:xfrm>
            <a:off x="1369060" y="3780155"/>
            <a:ext cx="6071870" cy="1042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 crotchet is one count and a quaver is half count. When a crotchet is tied to a quaver, that makes 1 + 1/2 which equals 1 and 1/2 beats. So there are 1 &amp; 1/2 crotchet beats tied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2" name="Picture 1" descr="Screenshot from 2022-09-06 06-58-3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69060" y="1776095"/>
            <a:ext cx="6486525" cy="185737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8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3110865" y="789305"/>
            <a:ext cx="4286885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Adding tied notes values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45;p23"/>
          <p:cNvSpPr/>
          <p:nvPr/>
        </p:nvSpPr>
        <p:spPr>
          <a:xfrm>
            <a:off x="1369060" y="1139190"/>
            <a:ext cx="5465445" cy="636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What is the total number of crotchet beats for each of the following tied notes?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8" name="Google Shape;145;p23"/>
          <p:cNvSpPr/>
          <p:nvPr/>
        </p:nvSpPr>
        <p:spPr>
          <a:xfrm>
            <a:off x="1369060" y="3780155"/>
            <a:ext cx="6071870" cy="1042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 quaver is half count. When a quaver is tied to another quaver, that makes 1/2 + 1/2 which equals 1 beat. So there is 1 crotchet beat tied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2" name="Picture 1" descr="Screenshot from 2022-09-06 06-59-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61415" y="1732280"/>
            <a:ext cx="6486525" cy="185737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8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3110865" y="789305"/>
            <a:ext cx="4286885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Adding tied notes values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45;p23"/>
          <p:cNvSpPr/>
          <p:nvPr/>
        </p:nvSpPr>
        <p:spPr>
          <a:xfrm>
            <a:off x="1369060" y="1139190"/>
            <a:ext cx="5465445" cy="636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What is the total number of crotchet beats for each of the following tied notes?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8" name="Google Shape;145;p23"/>
          <p:cNvSpPr/>
          <p:nvPr/>
        </p:nvSpPr>
        <p:spPr>
          <a:xfrm>
            <a:off x="1369060" y="3780155"/>
            <a:ext cx="6071870" cy="1042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 minim is two beats. When a minim is tied to another minim, that makes 2 + 2 which equals 4. The tied notes above have a total count of 4 crotchet beats.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2" name="Picture 1" descr="Screenshot from 2022-09-06 06-59-2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52220" y="1758315"/>
            <a:ext cx="6486525" cy="185737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8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45;p23"/>
          <p:cNvSpPr/>
          <p:nvPr/>
        </p:nvSpPr>
        <p:spPr>
          <a:xfrm>
            <a:off x="1369060" y="1139190"/>
            <a:ext cx="6071235" cy="636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Which one note will show the total value of the tied notes below?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8" name="Google Shape;145;p23"/>
          <p:cNvSpPr/>
          <p:nvPr/>
        </p:nvSpPr>
        <p:spPr>
          <a:xfrm>
            <a:off x="1369060" y="3780155"/>
            <a:ext cx="6071870" cy="474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above will have the same duration as a semibreve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3110865" y="789305"/>
            <a:ext cx="4286885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Adding tied notes values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3" name="Picture 2" descr="Screenshot from 2022-09-06 07-30-2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89785" y="1744980"/>
            <a:ext cx="4064000" cy="148590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8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45;p23"/>
          <p:cNvSpPr/>
          <p:nvPr/>
        </p:nvSpPr>
        <p:spPr>
          <a:xfrm>
            <a:off x="1369060" y="1139190"/>
            <a:ext cx="6071235" cy="636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Which one note will show the total value of the tied notes below?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8" name="Google Shape;145;p23"/>
          <p:cNvSpPr/>
          <p:nvPr/>
        </p:nvSpPr>
        <p:spPr>
          <a:xfrm>
            <a:off x="1369060" y="3780155"/>
            <a:ext cx="6071870" cy="474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above will have the same duration as a minim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3110865" y="789305"/>
            <a:ext cx="4286885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Adding tied notes values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3" name="Picture 2" descr="Screenshot from 2022-09-06 07-30-4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55290" y="1739900"/>
            <a:ext cx="2898140" cy="149669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8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45;p23"/>
          <p:cNvSpPr/>
          <p:nvPr/>
        </p:nvSpPr>
        <p:spPr>
          <a:xfrm>
            <a:off x="1369060" y="1139190"/>
            <a:ext cx="6071235" cy="636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Which one note will show the total value of the tied notes below?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8" name="Google Shape;145;p23"/>
          <p:cNvSpPr/>
          <p:nvPr/>
        </p:nvSpPr>
        <p:spPr>
          <a:xfrm>
            <a:off x="1369060" y="3780155"/>
            <a:ext cx="6071870" cy="474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above will have the same duration as a crotchet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3110865" y="789305"/>
            <a:ext cx="4286885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Adding tied notes values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3" name="Picture 2" descr="Screenshot from 2022-09-06 07-31-39"/>
          <p:cNvPicPr>
            <a:picLocks noChangeAspect="1"/>
          </p:cNvPicPr>
          <p:nvPr/>
        </p:nvPicPr>
        <p:blipFill>
          <a:blip r:embed="rId1"/>
          <a:srcRect l="1860"/>
          <a:stretch>
            <a:fillRect/>
          </a:stretch>
        </p:blipFill>
        <p:spPr>
          <a:xfrm>
            <a:off x="2807335" y="1583055"/>
            <a:ext cx="2713990" cy="181038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8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45;p23"/>
          <p:cNvSpPr/>
          <p:nvPr/>
        </p:nvSpPr>
        <p:spPr>
          <a:xfrm>
            <a:off x="1369060" y="1139190"/>
            <a:ext cx="6071235" cy="636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Which one note will show the total value of the tied notes below?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8" name="Google Shape;145;p23"/>
          <p:cNvSpPr/>
          <p:nvPr/>
        </p:nvSpPr>
        <p:spPr>
          <a:xfrm>
            <a:off x="1369060" y="3780155"/>
            <a:ext cx="6071870" cy="474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b="1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Notice how more than two notes are tied</a:t>
            </a:r>
            <a:endParaRPr lang="en-US" altLang="tr-TR" sz="16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3110865" y="789305"/>
            <a:ext cx="4286885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Adding tied notes values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3" name="Picture 2" descr="Screenshot from 2022-09-06 07-33-5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41600" y="1833245"/>
            <a:ext cx="2981325" cy="1478280"/>
          </a:xfrm>
          <a:prstGeom prst="rect">
            <a:avLst/>
          </a:prstGeom>
        </p:spPr>
      </p:pic>
      <p:sp>
        <p:nvSpPr>
          <p:cNvPr id="4" name="Google Shape;145;p23"/>
          <p:cNvSpPr/>
          <p:nvPr/>
        </p:nvSpPr>
        <p:spPr>
          <a:xfrm>
            <a:off x="1369060" y="3322955"/>
            <a:ext cx="6071870" cy="474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above will have the same duration as a crotchet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4" grpId="0"/>
      <p:bldP spid="4" grpId="1"/>
      <p:bldP spid="8" grpId="0"/>
      <p:bldP spid="8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45;p23"/>
          <p:cNvSpPr/>
          <p:nvPr/>
        </p:nvSpPr>
        <p:spPr>
          <a:xfrm>
            <a:off x="1369060" y="1139190"/>
            <a:ext cx="6071235" cy="636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Which one note will show the total value of the tied notes below?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8" name="Google Shape;145;p23"/>
          <p:cNvSpPr/>
          <p:nvPr/>
        </p:nvSpPr>
        <p:spPr>
          <a:xfrm>
            <a:off x="1369060" y="3780155"/>
            <a:ext cx="6071870" cy="474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above will have the same duration as a semibreve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3110865" y="789305"/>
            <a:ext cx="4286885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Adding tied notes values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3" name="Picture 2" descr="Screenshot from 2022-09-06 07-34-2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62785" y="1964690"/>
            <a:ext cx="4752975" cy="1428750"/>
          </a:xfrm>
          <a:prstGeom prst="rect">
            <a:avLst/>
          </a:prstGeom>
        </p:spPr>
      </p:pic>
      <p:sp>
        <p:nvSpPr>
          <p:cNvPr id="4" name="Google Shape;145;p23"/>
          <p:cNvSpPr/>
          <p:nvPr/>
        </p:nvSpPr>
        <p:spPr>
          <a:xfrm>
            <a:off x="1381760" y="4186555"/>
            <a:ext cx="6071870" cy="474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b="1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Notice how more than two notes are tied</a:t>
            </a:r>
            <a:endParaRPr lang="en-US" altLang="tr-TR" sz="16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8" grpId="1"/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2092474" y="2000079"/>
            <a:ext cx="1856312" cy="4657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tr-TR" sz="1400" b="1" dirty="0" err="1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Rhythm</a:t>
            </a:r>
            <a:endParaRPr lang="en-US" altLang="tr-TR" sz="1400" b="1" dirty="0" err="1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078" name="MH_Number_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48787" y="2000080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01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grpSp>
        <p:nvGrpSpPr>
          <p:cNvPr id="2" name="MH_Others_1"/>
          <p:cNvGrpSpPr/>
          <p:nvPr>
            <p:custDataLst>
              <p:tags r:id="rId3"/>
            </p:custDataLst>
          </p:nvPr>
        </p:nvGrpSpPr>
        <p:grpSpPr>
          <a:xfrm>
            <a:off x="4437977" y="938503"/>
            <a:ext cx="295054" cy="4132275"/>
            <a:chOff x="4349750" y="1062266"/>
            <a:chExt cx="393426" cy="5508000"/>
          </a:xfrm>
        </p:grpSpPr>
        <p:pic>
          <p:nvPicPr>
            <p:cNvPr id="3083" name="Picture 3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349750" y="1062266"/>
              <a:ext cx="81701" cy="5508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82" name="Picture 3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679350" y="1815142"/>
              <a:ext cx="63826" cy="45566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8" name="MH_Entry_3"/>
          <p:cNvSpPr/>
          <p:nvPr>
            <p:custDataLst>
              <p:tags r:id="rId6"/>
            </p:custDataLst>
          </p:nvPr>
        </p:nvSpPr>
        <p:spPr>
          <a:xfrm>
            <a:off x="2092474" y="3122709"/>
            <a:ext cx="1856312" cy="4657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400" b="1" dirty="0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Rhythm 2</a:t>
            </a:r>
            <a:endParaRPr lang="en-US" altLang="zh-CN" sz="1400" b="1" dirty="0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19" name="MH_Number_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48787" y="3122711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03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0" name="MH_Entry_2"/>
          <p:cNvSpPr/>
          <p:nvPr>
            <p:custDataLst>
              <p:tags r:id="rId8"/>
            </p:custDataLst>
          </p:nvPr>
        </p:nvSpPr>
        <p:spPr>
          <a:xfrm flipH="1">
            <a:off x="5219719" y="2561394"/>
            <a:ext cx="1856312" cy="4657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tr-TR" sz="1400" b="1" dirty="0" err="1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Pitch</a:t>
            </a:r>
            <a:endParaRPr lang="en-US" altLang="tr-TR" sz="1400" b="1" dirty="0" err="1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1" name="MH_Number_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 flipH="1">
            <a:off x="4777688" y="2561394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02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4" name="MH_Number_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 flipH="1">
            <a:off x="4777688" y="3684027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8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04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51" name="MH_Others_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63783" y="693667"/>
            <a:ext cx="1524446" cy="438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CONTENTS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41" name="MH_Entry_4"/>
          <p:cNvSpPr/>
          <p:nvPr>
            <p:custDataLst>
              <p:tags r:id="rId12"/>
            </p:custDataLst>
          </p:nvPr>
        </p:nvSpPr>
        <p:spPr>
          <a:xfrm flipH="1">
            <a:off x="5219719" y="3684026"/>
            <a:ext cx="1856312" cy="4657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sz="1400" b="1" dirty="0" err="1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Pitch 2</a:t>
            </a:r>
            <a:endParaRPr lang="en-US" sz="1400" b="1" dirty="0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</p:spTree>
    <p:custDataLst>
      <p:tags r:id="rId13"/>
    </p:custData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3078" grpId="0"/>
      <p:bldP spid="18" grpId="0" bldLvl="0" animBg="1"/>
      <p:bldP spid="19" grpId="0"/>
      <p:bldP spid="30" grpId="0" bldLvl="0" animBg="1"/>
      <p:bldP spid="31" grpId="0"/>
      <p:bldP spid="34" grpId="0"/>
      <p:bldP spid="51" grpId="0"/>
      <p:bldP spid="41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45;p23"/>
          <p:cNvSpPr/>
          <p:nvPr/>
        </p:nvSpPr>
        <p:spPr>
          <a:xfrm>
            <a:off x="1369060" y="1139190"/>
            <a:ext cx="6071235" cy="636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Which one note will show the total value of the tied notes below?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8" name="Google Shape;145;p23"/>
          <p:cNvSpPr/>
          <p:nvPr/>
        </p:nvSpPr>
        <p:spPr>
          <a:xfrm>
            <a:off x="1369060" y="3780155"/>
            <a:ext cx="6071870" cy="474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above will have the same duration as a quaver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3110865" y="789305"/>
            <a:ext cx="4286885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Adding tied notes values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5" name="Picture 4" descr="Screenshot from 2022-09-06 07-35-0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83230" y="1426845"/>
            <a:ext cx="1869440" cy="223075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8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45;p23"/>
          <p:cNvSpPr/>
          <p:nvPr/>
        </p:nvSpPr>
        <p:spPr>
          <a:xfrm>
            <a:off x="1369060" y="1139190"/>
            <a:ext cx="6071235" cy="1127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0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Joining notes with a tie is sometimes not appropriate. It is only in special situations like joining notes across bar-lines that we use ties. </a:t>
            </a:r>
            <a:endParaRPr lang="en-US" altLang="tr-TR" sz="20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3847465" y="789305"/>
            <a:ext cx="1871980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Dotted notes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3" name="Google Shape;145;p23"/>
          <p:cNvSpPr/>
          <p:nvPr/>
        </p:nvSpPr>
        <p:spPr>
          <a:xfrm>
            <a:off x="1367790" y="2522855"/>
            <a:ext cx="6071235" cy="141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When a note is joined to another note that is half of its value, there is another way of notating it.</a:t>
            </a:r>
            <a:endParaRPr lang="en-US" altLang="tr-TR" sz="24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3" grpId="0"/>
      <p:bldP spid="3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3847465" y="789305"/>
            <a:ext cx="1871980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Dotted notes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4" name="Picture 3" descr="Screenshot from 2022-09-06 07-37-4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05965" y="2473960"/>
            <a:ext cx="1885950" cy="1028700"/>
          </a:xfrm>
          <a:prstGeom prst="rect">
            <a:avLst/>
          </a:prstGeom>
        </p:spPr>
      </p:pic>
      <p:sp>
        <p:nvSpPr>
          <p:cNvPr id="7" name="Google Shape;145;p23"/>
          <p:cNvSpPr/>
          <p:nvPr/>
        </p:nvSpPr>
        <p:spPr>
          <a:xfrm>
            <a:off x="1877060" y="1558290"/>
            <a:ext cx="2197100" cy="916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Instead of joining a crotchet and a quaver </a:t>
            </a:r>
            <a:r>
              <a:rPr lang="en-US" altLang="tr-TR" sz="16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as shown below,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0" name="Google Shape;145;p23"/>
          <p:cNvSpPr/>
          <p:nvPr/>
        </p:nvSpPr>
        <p:spPr>
          <a:xfrm>
            <a:off x="4874260" y="1558290"/>
            <a:ext cx="2197100" cy="916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Add a dot to the crotchet and that is it.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11" name="Picture 10" descr="Screenshot from 2022-09-06 07-37-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3675" y="2416810"/>
            <a:ext cx="1085850" cy="1085850"/>
          </a:xfrm>
          <a:prstGeom prst="rect">
            <a:avLst/>
          </a:prstGeom>
        </p:spPr>
      </p:pic>
      <p:sp>
        <p:nvSpPr>
          <p:cNvPr id="12" name="Google Shape;145;p23"/>
          <p:cNvSpPr/>
          <p:nvPr/>
        </p:nvSpPr>
        <p:spPr>
          <a:xfrm>
            <a:off x="4337050" y="2731135"/>
            <a:ext cx="699135" cy="916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3200" i="0" u="none" strike="noStrike" cap="none">
                <a:solidFill>
                  <a:schemeClr val="tx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=</a:t>
            </a:r>
            <a:endParaRPr lang="en-US" altLang="tr-TR" sz="3200" i="0" u="none" strike="noStrike" cap="none">
              <a:solidFill>
                <a:schemeClr val="tx1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3" name="Picture 2" descr="Screenshot from 2022-09-06 07-43-0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5965" y="3647440"/>
            <a:ext cx="1434465" cy="104457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0" grpId="0"/>
      <p:bldP spid="10" grpId="1"/>
      <p:bldP spid="12" grpId="0"/>
      <p:bldP spid="12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3847465" y="789305"/>
            <a:ext cx="1871980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Dotted notes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7" name="Google Shape;145;p23"/>
          <p:cNvSpPr/>
          <p:nvPr/>
        </p:nvSpPr>
        <p:spPr>
          <a:xfrm>
            <a:off x="1369060" y="1380490"/>
            <a:ext cx="2197100" cy="916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Instead of joining a minim and a crotchet as shown below,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0" name="Google Shape;145;p23"/>
          <p:cNvSpPr/>
          <p:nvPr/>
        </p:nvSpPr>
        <p:spPr>
          <a:xfrm>
            <a:off x="4366260" y="1380490"/>
            <a:ext cx="2197100" cy="916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Add a dot to the minim and that is it.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2" name="Google Shape;145;p23"/>
          <p:cNvSpPr/>
          <p:nvPr/>
        </p:nvSpPr>
        <p:spPr>
          <a:xfrm>
            <a:off x="3829050" y="2553335"/>
            <a:ext cx="537845" cy="916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3200" i="0" u="none" strike="noStrike" cap="none">
                <a:solidFill>
                  <a:schemeClr val="tx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=</a:t>
            </a:r>
            <a:endParaRPr lang="en-US" altLang="tr-TR" sz="3200" i="0" u="none" strike="noStrike" cap="none">
              <a:solidFill>
                <a:schemeClr val="tx1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3" name="Picture 2" descr="Screenshot from 2022-09-06 07-38-2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69060" y="2454275"/>
            <a:ext cx="1838325" cy="1114425"/>
          </a:xfrm>
          <a:prstGeom prst="rect">
            <a:avLst/>
          </a:prstGeom>
        </p:spPr>
      </p:pic>
      <p:pic>
        <p:nvPicPr>
          <p:cNvPr id="5" name="Picture 4" descr="Screenshot from 2022-09-06 07-38-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2660" y="2379980"/>
            <a:ext cx="1790700" cy="1133475"/>
          </a:xfrm>
          <a:prstGeom prst="rect">
            <a:avLst/>
          </a:prstGeom>
        </p:spPr>
      </p:pic>
      <p:pic>
        <p:nvPicPr>
          <p:cNvPr id="8" name="Picture 7" descr="Screenshot from 2022-09-06 07-42-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9060" y="3568700"/>
            <a:ext cx="1603375" cy="116776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0" grpId="0"/>
      <p:bldP spid="10" grpId="1"/>
      <p:bldP spid="12" grpId="0"/>
      <p:bldP spid="12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3847465" y="789305"/>
            <a:ext cx="1871980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Dotted notes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7" name="Google Shape;145;p23"/>
          <p:cNvSpPr/>
          <p:nvPr/>
        </p:nvSpPr>
        <p:spPr>
          <a:xfrm>
            <a:off x="1369060" y="1126490"/>
            <a:ext cx="2197100" cy="916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Instead of joining a minim and a crotchet </a:t>
            </a:r>
            <a:r>
              <a:rPr lang="en-US" altLang="tr-TR" sz="16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as shown below,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0" name="Google Shape;145;p23"/>
          <p:cNvSpPr/>
          <p:nvPr/>
        </p:nvSpPr>
        <p:spPr>
          <a:xfrm>
            <a:off x="4366260" y="1126490"/>
            <a:ext cx="2197100" cy="916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Add a dot to the minim and that is it.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2" name="Google Shape;145;p23"/>
          <p:cNvSpPr/>
          <p:nvPr/>
        </p:nvSpPr>
        <p:spPr>
          <a:xfrm>
            <a:off x="3847465" y="2571750"/>
            <a:ext cx="2197100" cy="916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3200" i="0" u="none" strike="noStrike" cap="none">
                <a:solidFill>
                  <a:schemeClr val="tx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=</a:t>
            </a:r>
            <a:endParaRPr lang="en-US" altLang="tr-TR" sz="3200" i="0" u="none" strike="noStrike" cap="none">
              <a:solidFill>
                <a:schemeClr val="tx1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3" name="Picture 2" descr="Screenshot from 2022-09-06 07-40-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37335" y="1973580"/>
            <a:ext cx="1590675" cy="1514475"/>
          </a:xfrm>
          <a:prstGeom prst="rect">
            <a:avLst/>
          </a:prstGeom>
        </p:spPr>
      </p:pic>
      <p:pic>
        <p:nvPicPr>
          <p:cNvPr id="4" name="Picture 3" descr="Screenshot from 2022-09-06 07-39-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986280"/>
            <a:ext cx="1352550" cy="1438275"/>
          </a:xfrm>
          <a:prstGeom prst="rect">
            <a:avLst/>
          </a:prstGeom>
        </p:spPr>
      </p:pic>
      <p:pic>
        <p:nvPicPr>
          <p:cNvPr id="6" name="Picture 5" descr="Screenshot from 2022-09-06 07-41-5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7980" y="3312795"/>
            <a:ext cx="1428750" cy="132715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0" grpId="0"/>
      <p:bldP spid="10" grpId="1"/>
      <p:bldP spid="12" grpId="0"/>
      <p:bldP spid="12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3110865" y="789305"/>
            <a:ext cx="4286885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Adding tied notes values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45;p23"/>
          <p:cNvSpPr/>
          <p:nvPr/>
        </p:nvSpPr>
        <p:spPr>
          <a:xfrm>
            <a:off x="1369060" y="1139190"/>
            <a:ext cx="6381750" cy="636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Look for a bar that is incomplete and add a dot where necessary to make it a complete bar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8" name="Google Shape;145;p23"/>
          <p:cNvSpPr/>
          <p:nvPr/>
        </p:nvSpPr>
        <p:spPr>
          <a:xfrm>
            <a:off x="1369060" y="3780155"/>
            <a:ext cx="6071870" cy="1042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Look at the third bar. There are three beats. If we add a dot to the minim, we will get a dotted minim which is equivalent to three crotchet beats. If we add the crotchet, the bar will be complete.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4" name="Picture 3" descr="Screenshot from 2022-09-06 07-46-0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74065" y="1747520"/>
            <a:ext cx="7595870" cy="191262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5539740" y="2042160"/>
            <a:ext cx="1407795" cy="169227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 animBg="1"/>
      <p:bldP spid="7" grpId="1" animBg="1"/>
      <p:bldP spid="8" grpId="0"/>
      <p:bldP spid="8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3110865" y="789305"/>
            <a:ext cx="4286885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Adding tied notes values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45;p23"/>
          <p:cNvSpPr/>
          <p:nvPr/>
        </p:nvSpPr>
        <p:spPr>
          <a:xfrm>
            <a:off x="1991360" y="1367790"/>
            <a:ext cx="5465445" cy="636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Below is the correct way to make the third bar complete.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2" name="Picture 1" descr="Screenshot from 2022-09-06 07-45-5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76300" y="1813560"/>
            <a:ext cx="7660640" cy="192913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5742940" y="2042160"/>
            <a:ext cx="1292225" cy="169227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3110865" y="789305"/>
            <a:ext cx="4286885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Adding tied notes values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45;p23"/>
          <p:cNvSpPr/>
          <p:nvPr/>
        </p:nvSpPr>
        <p:spPr>
          <a:xfrm>
            <a:off x="1369060" y="1139190"/>
            <a:ext cx="5465445" cy="636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Look for a bar that is incomplete and add a dot where necessary to make it a complete bar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8" name="Google Shape;145;p23"/>
          <p:cNvSpPr/>
          <p:nvPr/>
        </p:nvSpPr>
        <p:spPr>
          <a:xfrm>
            <a:off x="1369060" y="3780155"/>
            <a:ext cx="6071870" cy="1042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Look at the second bar. The bar is missing a quaver to be complete. We need to add a dot to a crotchet, but which crotchet? 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Consider grouping of notes when choosing the crotchet to dot.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2" name="Picture 1" descr="Screenshot from 2022-09-06 07-47-2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47090" y="1871980"/>
            <a:ext cx="7927340" cy="181229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3726815" y="1991995"/>
            <a:ext cx="2169160" cy="169227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 animBg="1"/>
      <p:bldP spid="7" grpId="1" animBg="1"/>
      <p:bldP spid="8" grpId="0"/>
      <p:bldP spid="8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3110865" y="789305"/>
            <a:ext cx="4286885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Adding tied notes values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45;p23"/>
          <p:cNvSpPr/>
          <p:nvPr/>
        </p:nvSpPr>
        <p:spPr>
          <a:xfrm>
            <a:off x="1991360" y="1367790"/>
            <a:ext cx="5465445" cy="636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Below is the correct way to make the second bar complete.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2" name="Picture 1" descr="Screenshot from 2022-09-06 07-47-2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39800" y="1836420"/>
            <a:ext cx="7569200" cy="173037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693160" y="1925955"/>
            <a:ext cx="412750" cy="145923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124960" y="1925955"/>
            <a:ext cx="554355" cy="145923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709160" y="1925955"/>
            <a:ext cx="569595" cy="145923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318760" y="1925955"/>
            <a:ext cx="518160" cy="145923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3" grpId="0" animBg="1"/>
      <p:bldP spid="4" grpId="0" animBg="1"/>
      <p:bldP spid="7" grpId="0" animBg="1"/>
      <p:bldP spid="8" grpId="0" animBg="1"/>
      <p:bldP spid="3" grpId="1" animBg="1"/>
      <p:bldP spid="4" grpId="1" animBg="1"/>
      <p:bldP spid="7" grpId="1" animBg="1"/>
      <p:bldP spid="8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3110865" y="789305"/>
            <a:ext cx="4286885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Adding tied notes values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45;p23"/>
          <p:cNvSpPr/>
          <p:nvPr/>
        </p:nvSpPr>
        <p:spPr>
          <a:xfrm>
            <a:off x="1369060" y="1139190"/>
            <a:ext cx="5465445" cy="636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Look for a bar that is incomplete and add a dot where necessary to make it a complete bar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3" name="Picture 2" descr="Screenshot from 2022-09-06 07-49-4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74065" y="1776095"/>
            <a:ext cx="8214995" cy="1878330"/>
          </a:xfrm>
          <a:prstGeom prst="rect">
            <a:avLst/>
          </a:prstGeom>
        </p:spPr>
      </p:pic>
      <p:sp>
        <p:nvSpPr>
          <p:cNvPr id="2" name="Google Shape;145;p23"/>
          <p:cNvSpPr/>
          <p:nvPr/>
        </p:nvSpPr>
        <p:spPr>
          <a:xfrm>
            <a:off x="1369060" y="3780155"/>
            <a:ext cx="6071870" cy="1042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Look at the third bar. The bar is missing a quaver to be complete. We need to add a dot to a crotchet, but which crotchet? 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Consider grouping of notes when choosing the crotchet to dot.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242560" y="1915160"/>
            <a:ext cx="1591310" cy="169227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 animBg="1"/>
      <p:bldP spid="7" grpId="1" animBg="1"/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2092474" y="2000079"/>
            <a:ext cx="1856312" cy="465769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tr-TR" sz="1400" b="1" dirty="0" err="1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Rhythm 3</a:t>
            </a:r>
            <a:endParaRPr lang="en-US" altLang="tr-TR" sz="1400" b="1" dirty="0" err="1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078" name="MH_Number_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48787" y="2000080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05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grpSp>
        <p:nvGrpSpPr>
          <p:cNvPr id="2" name="MH_Others_1"/>
          <p:cNvGrpSpPr/>
          <p:nvPr>
            <p:custDataLst>
              <p:tags r:id="rId3"/>
            </p:custDataLst>
          </p:nvPr>
        </p:nvGrpSpPr>
        <p:grpSpPr>
          <a:xfrm>
            <a:off x="4437977" y="938503"/>
            <a:ext cx="295054" cy="4132275"/>
            <a:chOff x="4349750" y="1062266"/>
            <a:chExt cx="393426" cy="5508000"/>
          </a:xfrm>
        </p:grpSpPr>
        <p:pic>
          <p:nvPicPr>
            <p:cNvPr id="3083" name="Picture 3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349750" y="1062266"/>
              <a:ext cx="81701" cy="5508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82" name="Picture 3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679350" y="1815142"/>
              <a:ext cx="63826" cy="45566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8" name="MH_Entry_3"/>
          <p:cNvSpPr/>
          <p:nvPr>
            <p:custDataLst>
              <p:tags r:id="rId6"/>
            </p:custDataLst>
          </p:nvPr>
        </p:nvSpPr>
        <p:spPr>
          <a:xfrm>
            <a:off x="2092474" y="3122709"/>
            <a:ext cx="1856312" cy="4657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 lnSpcReduction="20000"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400" b="1" dirty="0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Keys &amp; Key Signatures</a:t>
            </a:r>
            <a:endParaRPr lang="en-US" altLang="zh-CN" sz="1400" b="1" dirty="0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19" name="MH_Number_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48787" y="3122711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07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0" name="MH_Entry_2"/>
          <p:cNvSpPr/>
          <p:nvPr>
            <p:custDataLst>
              <p:tags r:id="rId8"/>
            </p:custDataLst>
          </p:nvPr>
        </p:nvSpPr>
        <p:spPr>
          <a:xfrm flipH="1">
            <a:off x="5219719" y="2561394"/>
            <a:ext cx="1856312" cy="465769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tr-TR" sz="1400" b="1" dirty="0" err="1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Scales</a:t>
            </a:r>
            <a:endParaRPr lang="en-US" altLang="tr-TR" sz="1400" b="1" dirty="0" err="1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1" name="MH_Number_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 flipH="1">
            <a:off x="4777688" y="2561394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06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4" name="MH_Number_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 flipH="1">
            <a:off x="4736465" y="3684270"/>
            <a:ext cx="483235" cy="465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8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08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51" name="MH_Others_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63783" y="693667"/>
            <a:ext cx="1524446" cy="438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CONTENTS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41" name="MH_Entry_4"/>
          <p:cNvSpPr/>
          <p:nvPr>
            <p:custDataLst>
              <p:tags r:id="rId12"/>
            </p:custDataLst>
          </p:nvPr>
        </p:nvSpPr>
        <p:spPr>
          <a:xfrm flipH="1">
            <a:off x="5219719" y="3684026"/>
            <a:ext cx="1856312" cy="4657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sz="1400" b="1" dirty="0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Intervals</a:t>
            </a:r>
            <a:endParaRPr lang="en-US" sz="1400" b="1" dirty="0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</p:spTree>
    <p:custDataLst>
      <p:tags r:id="rId13"/>
    </p:custData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3078" grpId="0"/>
      <p:bldP spid="18" grpId="0" bldLvl="0" animBg="1"/>
      <p:bldP spid="19" grpId="0"/>
      <p:bldP spid="30" grpId="0" bldLvl="0" animBg="1"/>
      <p:bldP spid="31" grpId="0"/>
      <p:bldP spid="34" grpId="0"/>
      <p:bldP spid="51" grpId="0"/>
      <p:bldP spid="41" grpId="0" bldLvl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3110865" y="789305"/>
            <a:ext cx="4286885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Adding tied notes values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45;p23"/>
          <p:cNvSpPr/>
          <p:nvPr/>
        </p:nvSpPr>
        <p:spPr>
          <a:xfrm>
            <a:off x="1991360" y="1367790"/>
            <a:ext cx="5465445" cy="636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Below is the correct way to make the third bar complete.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2" name="Picture 1" descr="Screenshot from 2022-09-06 07-49-4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22680" y="1763395"/>
            <a:ext cx="7581900" cy="173355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5166360" y="1925955"/>
            <a:ext cx="412750" cy="145923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5598160" y="1925955"/>
            <a:ext cx="554355" cy="145923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197600" y="1925955"/>
            <a:ext cx="450850" cy="145923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3" grpId="0" animBg="1"/>
      <p:bldP spid="4" grpId="0" animBg="1"/>
      <p:bldP spid="7" grpId="0" animBg="1"/>
      <p:bldP spid="3" grpId="1" animBg="1"/>
      <p:bldP spid="4" grpId="1" animBg="1"/>
      <p:bldP spid="7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3110865" y="789305"/>
            <a:ext cx="4286885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Adding tied notes values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45;p23"/>
          <p:cNvSpPr/>
          <p:nvPr/>
        </p:nvSpPr>
        <p:spPr>
          <a:xfrm>
            <a:off x="1369060" y="1139190"/>
            <a:ext cx="5465445" cy="636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Look for a bar that is incomplete and add a dot where necessary to make it a complete bar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2" name="Google Shape;145;p23"/>
          <p:cNvSpPr/>
          <p:nvPr/>
        </p:nvSpPr>
        <p:spPr>
          <a:xfrm>
            <a:off x="1369060" y="3536950"/>
            <a:ext cx="6071870" cy="1207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1. Look at the second bar. It is short of a full 2/4 bar by a semiquaver. We need to add a dot to a quaver. Which quaver?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2. Look at the last bar. The bar is missing a quaver to be complete. We need to add a dot to a crotchet. 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3" name="Picture 2" descr="Screenshot from 2022-09-06 07-51-5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86765" y="1802130"/>
            <a:ext cx="7788275" cy="1734185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3776345" y="1905000"/>
            <a:ext cx="1810385" cy="169227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6913245" y="1905000"/>
            <a:ext cx="1165225" cy="169227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4" grpId="0" bldLvl="0" animBg="1"/>
      <p:bldP spid="7" grpId="0" bldLvl="0" animBg="1"/>
      <p:bldP spid="4" grpId="1" animBg="1"/>
      <p:bldP spid="7" grpId="1" animBg="1"/>
      <p:bldP spid="2" grpId="0"/>
      <p:bldP spid="2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3110865" y="789305"/>
            <a:ext cx="4286885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Adding tied notes values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45;p23"/>
          <p:cNvSpPr/>
          <p:nvPr/>
        </p:nvSpPr>
        <p:spPr>
          <a:xfrm>
            <a:off x="1991360" y="1367790"/>
            <a:ext cx="5465445" cy="636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Below is the correct way to make the second and last bar complete.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11" name="Picture 10" descr="Screenshot from 2022-09-06 07-51-4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2620" y="2044700"/>
            <a:ext cx="8162925" cy="1818005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3776345" y="2057400"/>
            <a:ext cx="1810385" cy="169227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7042150" y="2044700"/>
            <a:ext cx="1165225" cy="169227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3" grpId="0" bldLvl="0" animBg="1"/>
      <p:bldP spid="13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3858895" y="828040"/>
            <a:ext cx="1562100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Note values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45;p23"/>
          <p:cNvSpPr/>
          <p:nvPr/>
        </p:nvSpPr>
        <p:spPr>
          <a:xfrm>
            <a:off x="1991360" y="1367790"/>
            <a:ext cx="5465445" cy="636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Below is an order of notes from long to short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4" name="Picture 3" descr="Screenshot from 2022-09-06 16-07-41"/>
          <p:cNvPicPr>
            <a:picLocks noChangeAspect="1"/>
          </p:cNvPicPr>
          <p:nvPr/>
        </p:nvPicPr>
        <p:blipFill>
          <a:blip r:embed="rId1"/>
          <a:srcRect l="28898" r="35013"/>
          <a:stretch>
            <a:fillRect/>
          </a:stretch>
        </p:blipFill>
        <p:spPr>
          <a:xfrm>
            <a:off x="866140" y="1844040"/>
            <a:ext cx="608965" cy="1523365"/>
          </a:xfrm>
          <a:prstGeom prst="rect">
            <a:avLst/>
          </a:prstGeom>
        </p:spPr>
      </p:pic>
      <p:pic>
        <p:nvPicPr>
          <p:cNvPr id="2" name="Picture 1" descr="Screenshot from 2022-09-06 07-53-40"/>
          <p:cNvPicPr>
            <a:picLocks noChangeAspect="1"/>
          </p:cNvPicPr>
          <p:nvPr/>
        </p:nvPicPr>
        <p:blipFill>
          <a:blip r:embed="rId2"/>
          <a:srcRect l="7052" r="46243"/>
          <a:stretch>
            <a:fillRect/>
          </a:stretch>
        </p:blipFill>
        <p:spPr>
          <a:xfrm>
            <a:off x="1873250" y="1771015"/>
            <a:ext cx="769620" cy="1771650"/>
          </a:xfrm>
          <a:prstGeom prst="rect">
            <a:avLst/>
          </a:prstGeom>
        </p:spPr>
      </p:pic>
      <p:pic>
        <p:nvPicPr>
          <p:cNvPr id="3" name="Picture 2" descr="Screenshot from 2022-09-06 07-53-45"/>
          <p:cNvPicPr>
            <a:picLocks noChangeAspect="1"/>
          </p:cNvPicPr>
          <p:nvPr/>
        </p:nvPicPr>
        <p:blipFill>
          <a:blip r:embed="rId3"/>
          <a:srcRect l="31368" r="28208"/>
          <a:stretch>
            <a:fillRect/>
          </a:stretch>
        </p:blipFill>
        <p:spPr>
          <a:xfrm>
            <a:off x="3071495" y="1834515"/>
            <a:ext cx="666115" cy="1771650"/>
          </a:xfrm>
          <a:prstGeom prst="rect">
            <a:avLst/>
          </a:prstGeom>
        </p:spPr>
      </p:pic>
      <p:pic>
        <p:nvPicPr>
          <p:cNvPr id="7" name="Picture 6" descr="Screenshot from 2022-09-06 07-53-56"/>
          <p:cNvPicPr>
            <a:picLocks noChangeAspect="1"/>
          </p:cNvPicPr>
          <p:nvPr/>
        </p:nvPicPr>
        <p:blipFill>
          <a:blip r:embed="rId4"/>
          <a:srcRect l="29078" r="20251"/>
          <a:stretch>
            <a:fillRect/>
          </a:stretch>
        </p:blipFill>
        <p:spPr>
          <a:xfrm>
            <a:off x="5584825" y="1834515"/>
            <a:ext cx="743585" cy="1771650"/>
          </a:xfrm>
          <a:prstGeom prst="rect">
            <a:avLst/>
          </a:prstGeom>
        </p:spPr>
      </p:pic>
      <p:pic>
        <p:nvPicPr>
          <p:cNvPr id="8" name="Picture 7" descr="Screenshot from 2022-09-06 07-54-04"/>
          <p:cNvPicPr>
            <a:picLocks noChangeAspect="1"/>
          </p:cNvPicPr>
          <p:nvPr/>
        </p:nvPicPr>
        <p:blipFill>
          <a:blip r:embed="rId5"/>
          <a:srcRect l="39191" r="21156"/>
          <a:stretch>
            <a:fillRect/>
          </a:stretch>
        </p:blipFill>
        <p:spPr>
          <a:xfrm>
            <a:off x="7880350" y="1834515"/>
            <a:ext cx="653415" cy="1771650"/>
          </a:xfrm>
          <a:prstGeom prst="rect">
            <a:avLst/>
          </a:prstGeom>
        </p:spPr>
      </p:pic>
      <p:pic>
        <p:nvPicPr>
          <p:cNvPr id="9" name="Picture 8" descr="Screenshot from 2022-09-06 07-54-16"/>
          <p:cNvPicPr>
            <a:picLocks noChangeAspect="1"/>
          </p:cNvPicPr>
          <p:nvPr/>
        </p:nvPicPr>
        <p:blipFill>
          <a:blip r:embed="rId6"/>
          <a:srcRect l="24674" r="21788"/>
          <a:stretch>
            <a:fillRect/>
          </a:stretch>
        </p:blipFill>
        <p:spPr>
          <a:xfrm>
            <a:off x="4240530" y="1796415"/>
            <a:ext cx="730250" cy="1771650"/>
          </a:xfrm>
          <a:prstGeom prst="rect">
            <a:avLst/>
          </a:prstGeom>
        </p:spPr>
      </p:pic>
      <p:pic>
        <p:nvPicPr>
          <p:cNvPr id="10" name="Picture 9" descr="Screenshot from 2022-09-06 07-54-32"/>
          <p:cNvPicPr>
            <a:picLocks noChangeAspect="1"/>
          </p:cNvPicPr>
          <p:nvPr/>
        </p:nvPicPr>
        <p:blipFill>
          <a:blip r:embed="rId7"/>
          <a:srcRect l="31329" r="25896"/>
          <a:stretch>
            <a:fillRect/>
          </a:stretch>
        </p:blipFill>
        <p:spPr>
          <a:xfrm>
            <a:off x="6751955" y="1834515"/>
            <a:ext cx="704850" cy="177165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3110865" y="789305"/>
            <a:ext cx="4286885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Grouping dotted notes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45;p23"/>
          <p:cNvSpPr/>
          <p:nvPr/>
        </p:nvSpPr>
        <p:spPr>
          <a:xfrm>
            <a:off x="1369060" y="1139190"/>
            <a:ext cx="5465445" cy="636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We learned earlier that  quavers and semiquavers are beamed together so that they are grouped into </a:t>
            </a:r>
            <a:r>
              <a:rPr lang="en-US" altLang="tr-TR" sz="1600" b="1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beats</a:t>
            </a:r>
            <a:endParaRPr lang="en-US" altLang="tr-TR" sz="16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8" name="Google Shape;145;p23"/>
          <p:cNvSpPr/>
          <p:nvPr/>
        </p:nvSpPr>
        <p:spPr>
          <a:xfrm>
            <a:off x="1369060" y="3780155"/>
            <a:ext cx="6071870" cy="1042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same is true of dotted notes: If a dotted quaver and a semiquaver are part of the same beat, they are beamed together as shown above.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2" name="Picture 1" descr="Screenshot from 2022-09-06 07-56-1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63040" y="1776095"/>
            <a:ext cx="1647825" cy="1771650"/>
          </a:xfrm>
          <a:prstGeom prst="rect">
            <a:avLst/>
          </a:prstGeom>
        </p:spPr>
      </p:pic>
      <p:pic>
        <p:nvPicPr>
          <p:cNvPr id="3" name="Picture 2" descr="Screenshot from 2022-09-06 07-56-1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49420" y="1776095"/>
            <a:ext cx="1647825" cy="177165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8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3110865" y="789305"/>
            <a:ext cx="4286885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Grouping dotted notes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45;p23"/>
          <p:cNvSpPr/>
          <p:nvPr/>
        </p:nvSpPr>
        <p:spPr>
          <a:xfrm>
            <a:off x="2364105" y="1195705"/>
            <a:ext cx="5465445" cy="636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bar shown below is correctly grouped</a:t>
            </a:r>
            <a:endParaRPr lang="en-US" altLang="tr-TR" sz="16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8" name="Google Shape;145;p23"/>
          <p:cNvSpPr/>
          <p:nvPr/>
        </p:nvSpPr>
        <p:spPr>
          <a:xfrm>
            <a:off x="1998980" y="3767455"/>
            <a:ext cx="4897120" cy="525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Note the groupings that make single crotchet beats.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2" name="Picture 1" descr="Screenshot from 2022-09-06 07-58-2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41220" y="1615440"/>
            <a:ext cx="4133850" cy="1914525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3267075" y="1797050"/>
            <a:ext cx="1239520" cy="19113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537075" y="1809750"/>
            <a:ext cx="942975" cy="19113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502275" y="1809750"/>
            <a:ext cx="942975" cy="19113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4" grpId="0" animBg="1"/>
      <p:bldP spid="7" grpId="0" animBg="1"/>
      <p:bldP spid="9" grpId="0" animBg="1"/>
      <p:bldP spid="8" grpId="0"/>
      <p:bldP spid="4" grpId="1" animBg="1"/>
      <p:bldP spid="7" grpId="1" animBg="1"/>
      <p:bldP spid="9" grpId="1" animBg="1"/>
      <p:bldP spid="8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3110865" y="789305"/>
            <a:ext cx="4286885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Grouping dotted notes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45;p23"/>
          <p:cNvSpPr/>
          <p:nvPr/>
        </p:nvSpPr>
        <p:spPr>
          <a:xfrm>
            <a:off x="2364105" y="1195705"/>
            <a:ext cx="5465445" cy="636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Is the bar shown below grouped correctly?</a:t>
            </a:r>
            <a:endParaRPr lang="en-US" altLang="tr-TR" sz="16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8" name="Google Shape;145;p23"/>
          <p:cNvSpPr/>
          <p:nvPr/>
        </p:nvSpPr>
        <p:spPr>
          <a:xfrm>
            <a:off x="2644140" y="3818890"/>
            <a:ext cx="3178810" cy="46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notes are grouped correctly.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2" name="Picture 1" descr="Screenshot from 2022-09-06 08-10-2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51965" y="1626235"/>
            <a:ext cx="4962525" cy="1762125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2593975" y="1644650"/>
            <a:ext cx="942975" cy="19113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584575" y="1644650"/>
            <a:ext cx="942975" cy="19113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752975" y="1644650"/>
            <a:ext cx="942975" cy="19113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/>
              <a:t>0</a:t>
            </a:r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743575" y="1644650"/>
            <a:ext cx="942975" cy="19113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/>
              <a:t>0</a:t>
            </a:r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10" grpId="0" animBg="1"/>
      <p:bldP spid="4" grpId="0" animBg="1"/>
      <p:bldP spid="3" grpId="0" animBg="1"/>
      <p:bldP spid="7" grpId="0" animBg="1"/>
      <p:bldP spid="8" grpId="1"/>
      <p:bldP spid="10" grpId="1" animBg="1"/>
      <p:bldP spid="4" grpId="1" animBg="1"/>
      <p:bldP spid="3" grpId="1" animBg="1"/>
      <p:bldP spid="7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3110865" y="789305"/>
            <a:ext cx="4286885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Grouping dotted notes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45;p23"/>
          <p:cNvSpPr/>
          <p:nvPr/>
        </p:nvSpPr>
        <p:spPr>
          <a:xfrm>
            <a:off x="2364105" y="1195705"/>
            <a:ext cx="5465445" cy="636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Is the bar shown below grouped correctly?</a:t>
            </a:r>
            <a:endParaRPr lang="en-US" altLang="tr-TR" sz="16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8" name="Google Shape;145;p23"/>
          <p:cNvSpPr/>
          <p:nvPr/>
        </p:nvSpPr>
        <p:spPr>
          <a:xfrm>
            <a:off x="2644140" y="3818890"/>
            <a:ext cx="3566160" cy="46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notes are not grouped correctly.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2" name="Picture 1" descr="Screenshot from 2022-09-06 08-10-4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51965" y="1626235"/>
            <a:ext cx="4962525" cy="1762125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4752975" y="1644650"/>
            <a:ext cx="942975" cy="19113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/>
              <a:t>0</a:t>
            </a:r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5730875" y="1644650"/>
            <a:ext cx="942975" cy="19113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/>
              <a:t>0</a:t>
            </a: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637280" y="1653540"/>
            <a:ext cx="904240" cy="19113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/>
              <a:t>0</a:t>
            </a: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644775" y="1644650"/>
            <a:ext cx="939165" cy="19113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/>
              <a:t>0</a:t>
            </a:r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9" grpId="0" animBg="1"/>
      <p:bldP spid="7" grpId="0" animBg="1"/>
      <p:bldP spid="4" grpId="0" animBg="1"/>
      <p:bldP spid="3" grpId="0" animBg="1"/>
      <p:bldP spid="8" grpId="0"/>
      <p:bldP spid="9" grpId="1" animBg="1"/>
      <p:bldP spid="7" grpId="1" animBg="1"/>
      <p:bldP spid="4" grpId="1" animBg="1"/>
      <p:bldP spid="3" grpId="1" animBg="1"/>
      <p:bldP spid="8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3110865" y="789305"/>
            <a:ext cx="4286885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Grouping dotted notes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45;p23"/>
          <p:cNvSpPr/>
          <p:nvPr/>
        </p:nvSpPr>
        <p:spPr>
          <a:xfrm>
            <a:off x="1369060" y="1139190"/>
            <a:ext cx="6029325" cy="636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Look at the following rhythm and how it should be written with correct grouping. </a:t>
            </a:r>
            <a:r>
              <a:rPr lang="en-US" altLang="tr-TR" sz="1600" b="1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Note the 4 quavers adding up to a minim</a:t>
            </a:r>
            <a:endParaRPr lang="en-US" altLang="tr-TR" sz="16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3" name="Picture 2" descr="Screenshot from 2022-09-06 08-25-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7080" y="1721485"/>
            <a:ext cx="7609205" cy="1218565"/>
          </a:xfrm>
          <a:prstGeom prst="rect">
            <a:avLst/>
          </a:prstGeom>
        </p:spPr>
      </p:pic>
      <p:pic>
        <p:nvPicPr>
          <p:cNvPr id="4" name="Picture 3" descr="Screenshot from 2022-09-06 08-24-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" y="2694940"/>
            <a:ext cx="7896225" cy="1866900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1196975" y="1771650"/>
            <a:ext cx="836930" cy="11760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/>
              <a:t>0</a:t>
            </a: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174875" y="1771650"/>
            <a:ext cx="836930" cy="11760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/>
              <a:t>0</a:t>
            </a: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101975" y="1771650"/>
            <a:ext cx="925830" cy="11760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041775" y="1771650"/>
            <a:ext cx="925830" cy="11760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133975" y="1771650"/>
            <a:ext cx="1171575" cy="11760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6324600" y="1764030"/>
            <a:ext cx="887095" cy="11760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1438275" y="3054350"/>
            <a:ext cx="836930" cy="11760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2339975" y="3054350"/>
            <a:ext cx="836930" cy="11760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254375" y="3054350"/>
            <a:ext cx="836930" cy="11760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4105275" y="3054350"/>
            <a:ext cx="836930" cy="11760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5311775" y="3054350"/>
            <a:ext cx="1012190" cy="11760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6327775" y="3054350"/>
            <a:ext cx="792480" cy="11760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 txBox="1"/>
          <p:nvPr/>
        </p:nvSpPr>
        <p:spPr>
          <a:xfrm>
            <a:off x="1918120" y="1780031"/>
            <a:ext cx="1064990" cy="900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5400" b="1" i="0" u="none" strike="noStrike" cap="none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0</a:t>
            </a:r>
            <a:r>
              <a:rPr lang="en-US" altLang="tr-TR" sz="5400" b="1" i="0" u="none" strike="noStrike" cap="none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6</a:t>
            </a:r>
            <a:endParaRPr lang="en-US" altLang="tr-TR" sz="5400" b="1" i="0" u="none" strike="noStrike" cap="none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cxnSp>
        <p:nvCxnSpPr>
          <p:cNvPr id="126" name="Google Shape;126;p22"/>
          <p:cNvCxnSpPr/>
          <p:nvPr/>
        </p:nvCxnSpPr>
        <p:spPr>
          <a:xfrm>
            <a:off x="1753279" y="2573068"/>
            <a:ext cx="1378561" cy="0"/>
          </a:xfrm>
          <a:prstGeom prst="straightConnector1">
            <a:avLst/>
          </a:prstGeom>
          <a:noFill/>
          <a:ln w="12700" cap="flat" cmpd="sng">
            <a:solidFill>
              <a:srgbClr val="3F3F3F">
                <a:alpha val="77647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7" name="Google Shape;127;p22"/>
          <p:cNvSpPr txBox="1"/>
          <p:nvPr/>
        </p:nvSpPr>
        <p:spPr>
          <a:xfrm>
            <a:off x="1918121" y="2617808"/>
            <a:ext cx="1033700" cy="238527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100" b="1" i="0" u="none" strike="noStrike" cap="none">
                <a:solidFill>
                  <a:schemeClr val="lt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Grade 1</a:t>
            </a:r>
            <a:endParaRPr lang="en-US" altLang="tr-TR" sz="1100" b="1" i="0" u="none" strike="noStrike" cap="none">
              <a:solidFill>
                <a:schemeClr val="lt1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tr-TR" sz="1100" b="1" i="0" u="none" strike="noStrike" cap="none">
              <a:solidFill>
                <a:schemeClr val="lt1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28" name="Google Shape;128;p22"/>
          <p:cNvSpPr txBox="1"/>
          <p:nvPr/>
        </p:nvSpPr>
        <p:spPr>
          <a:xfrm>
            <a:off x="3312705" y="2104492"/>
            <a:ext cx="2087387" cy="377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000" b="1" i="0" u="none" strike="noStrike" cap="none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Scales</a:t>
            </a:r>
            <a:endParaRPr lang="en-US" altLang="tr-TR" sz="2000" b="1" i="0" u="none" strike="noStrike" cap="none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29" name="Google Shape;129;p22"/>
          <p:cNvSpPr/>
          <p:nvPr/>
        </p:nvSpPr>
        <p:spPr>
          <a:xfrm>
            <a:off x="3312795" y="2736850"/>
            <a:ext cx="4629150" cy="1163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SCALE OF C MAJOR</a:t>
            </a:r>
            <a:endParaRPr lang="en-US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DEGREES OF THE SCALE</a:t>
            </a:r>
            <a:endParaRPr lang="en-US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TONES AND SEMITONES IN SCALES</a:t>
            </a:r>
            <a:endParaRPr lang="en-US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2092474" y="2000079"/>
            <a:ext cx="1856312" cy="4657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tr-TR" sz="1400" b="1" dirty="0" err="1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Tonic Triads</a:t>
            </a:r>
            <a:endParaRPr lang="en-US" altLang="tr-TR" sz="1400" b="1" dirty="0" err="1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078" name="MH_Number_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48787" y="2000080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09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grpSp>
        <p:nvGrpSpPr>
          <p:cNvPr id="2" name="MH_Others_1"/>
          <p:cNvGrpSpPr/>
          <p:nvPr>
            <p:custDataLst>
              <p:tags r:id="rId3"/>
            </p:custDataLst>
          </p:nvPr>
        </p:nvGrpSpPr>
        <p:grpSpPr>
          <a:xfrm>
            <a:off x="4437977" y="938503"/>
            <a:ext cx="295054" cy="4132275"/>
            <a:chOff x="4349750" y="1062266"/>
            <a:chExt cx="393426" cy="5508000"/>
          </a:xfrm>
        </p:grpSpPr>
        <p:pic>
          <p:nvPicPr>
            <p:cNvPr id="3083" name="Picture 3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349750" y="1062266"/>
              <a:ext cx="81701" cy="5508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82" name="Picture 3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679350" y="1815142"/>
              <a:ext cx="63826" cy="45566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0" name="MH_Entry_2"/>
          <p:cNvSpPr/>
          <p:nvPr>
            <p:custDataLst>
              <p:tags r:id="rId6"/>
            </p:custDataLst>
          </p:nvPr>
        </p:nvSpPr>
        <p:spPr>
          <a:xfrm flipH="1">
            <a:off x="5219719" y="2561394"/>
            <a:ext cx="1856312" cy="4657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tr-TR" sz="1400" b="1" dirty="0" err="1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Terms &amp; Signs</a:t>
            </a:r>
            <a:endParaRPr lang="en-US" altLang="tr-TR" sz="1400" b="1" dirty="0" err="1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1" name="MH_Number_2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 flipH="1">
            <a:off x="4777688" y="2561394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10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51" name="MH_Others_2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63783" y="693667"/>
            <a:ext cx="1524446" cy="438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CONTENTS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</p:spTree>
    <p:custDataLst>
      <p:tags r:id="rId9"/>
    </p:custData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3078" grpId="0"/>
      <p:bldP spid="30" grpId="0" bldLvl="0" animBg="1"/>
      <p:bldP spid="31" grpId="0"/>
      <p:bldP spid="5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4"/>
          <p:cNvSpPr/>
          <p:nvPr/>
        </p:nvSpPr>
        <p:spPr>
          <a:xfrm>
            <a:off x="5477331" y="2241497"/>
            <a:ext cx="443372" cy="44350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lt1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cxnSp>
        <p:nvCxnSpPr>
          <p:cNvPr id="168" name="Google Shape;168;p24"/>
          <p:cNvCxnSpPr/>
          <p:nvPr/>
        </p:nvCxnSpPr>
        <p:spPr>
          <a:xfrm>
            <a:off x="4235512" y="3414303"/>
            <a:ext cx="558800" cy="0"/>
          </a:xfrm>
          <a:prstGeom prst="straightConnector1">
            <a:avLst/>
          </a:prstGeom>
          <a:noFill/>
          <a:ln w="9525" cap="flat" cmpd="sng">
            <a:solidFill>
              <a:srgbClr val="626262"/>
            </a:solidFill>
            <a:prstDash val="dash"/>
            <a:round/>
            <a:headEnd type="oval" w="med" len="med"/>
            <a:tailEnd type="oval" w="med" len="med"/>
          </a:ln>
        </p:spPr>
      </p:cxnSp>
      <p:cxnSp>
        <p:nvCxnSpPr>
          <p:cNvPr id="169" name="Google Shape;169;p24"/>
          <p:cNvCxnSpPr/>
          <p:nvPr/>
        </p:nvCxnSpPr>
        <p:spPr>
          <a:xfrm rot="10800000">
            <a:off x="5848351" y="3422453"/>
            <a:ext cx="2828107" cy="0"/>
          </a:xfrm>
          <a:prstGeom prst="straightConnector1">
            <a:avLst/>
          </a:prstGeom>
          <a:noFill/>
          <a:ln w="9525" cap="flat" cmpd="sng">
            <a:solidFill>
              <a:srgbClr val="626262"/>
            </a:solidFill>
            <a:prstDash val="dash"/>
            <a:round/>
            <a:headEnd type="oval" w="med" len="med"/>
            <a:tailEnd type="oval" w="med" len="med"/>
          </a:ln>
        </p:spPr>
      </p:cxnSp>
      <p:cxnSp>
        <p:nvCxnSpPr>
          <p:cNvPr id="170" name="Google Shape;170;p24"/>
          <p:cNvCxnSpPr/>
          <p:nvPr/>
        </p:nvCxnSpPr>
        <p:spPr>
          <a:xfrm rot="10800000">
            <a:off x="566057" y="3422453"/>
            <a:ext cx="2609487" cy="0"/>
          </a:xfrm>
          <a:prstGeom prst="straightConnector1">
            <a:avLst/>
          </a:prstGeom>
          <a:noFill/>
          <a:ln w="9525" cap="flat" cmpd="sng">
            <a:solidFill>
              <a:srgbClr val="626262"/>
            </a:solidFill>
            <a:prstDash val="dash"/>
            <a:round/>
            <a:headEnd type="oval" w="med" len="med"/>
            <a:tailEnd type="oval" w="med" len="med"/>
          </a:ln>
        </p:spPr>
      </p:cxnSp>
      <p:sp>
        <p:nvSpPr>
          <p:cNvPr id="171" name="Google Shape;171;p24"/>
          <p:cNvSpPr/>
          <p:nvPr/>
        </p:nvSpPr>
        <p:spPr>
          <a:xfrm>
            <a:off x="5997575" y="2226945"/>
            <a:ext cx="1066800" cy="284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G Major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72" name="Google Shape;172;p24"/>
          <p:cNvSpPr/>
          <p:nvPr/>
        </p:nvSpPr>
        <p:spPr>
          <a:xfrm>
            <a:off x="6012160" y="2514577"/>
            <a:ext cx="1680865" cy="886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2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G Major scale starts and ends with G. It has got one sharp on F.</a:t>
            </a:r>
            <a:endParaRPr lang="en-US" altLang="tr-TR" sz="12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73" name="Google Shape;173;p24"/>
          <p:cNvSpPr/>
          <p:nvPr/>
        </p:nvSpPr>
        <p:spPr>
          <a:xfrm>
            <a:off x="5477331" y="3645571"/>
            <a:ext cx="443372" cy="44350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lt1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74" name="Google Shape;174;p24"/>
          <p:cNvSpPr/>
          <p:nvPr/>
        </p:nvSpPr>
        <p:spPr>
          <a:xfrm>
            <a:off x="5997575" y="3604895"/>
            <a:ext cx="1274445" cy="284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F Major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75" name="Google Shape;175;p24"/>
          <p:cNvSpPr/>
          <p:nvPr/>
        </p:nvSpPr>
        <p:spPr>
          <a:xfrm>
            <a:off x="6012160" y="3918652"/>
            <a:ext cx="1680865" cy="886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2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F Major scale starts and ends with F. It has got one flat on B</a:t>
            </a:r>
            <a:endParaRPr lang="en-US" altLang="tr-TR" sz="12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76" name="Google Shape;176;p24"/>
          <p:cNvSpPr/>
          <p:nvPr/>
        </p:nvSpPr>
        <p:spPr>
          <a:xfrm>
            <a:off x="1604010" y="2159635"/>
            <a:ext cx="1303020" cy="284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C Major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77" name="Google Shape;177;p24"/>
          <p:cNvSpPr/>
          <p:nvPr/>
        </p:nvSpPr>
        <p:spPr>
          <a:xfrm>
            <a:off x="1511660" y="2471595"/>
            <a:ext cx="1680865" cy="886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2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C Major scale starts and ends with C. It has got no accidentals</a:t>
            </a:r>
            <a:endParaRPr lang="en-US" altLang="tr-TR" sz="12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78" name="Google Shape;178;p24"/>
          <p:cNvSpPr/>
          <p:nvPr/>
        </p:nvSpPr>
        <p:spPr>
          <a:xfrm>
            <a:off x="1547664" y="3569199"/>
            <a:ext cx="1478610" cy="284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D Major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79" name="Google Shape;179;p24"/>
          <p:cNvSpPr/>
          <p:nvPr/>
        </p:nvSpPr>
        <p:spPr>
          <a:xfrm>
            <a:off x="1511935" y="3875405"/>
            <a:ext cx="1861820" cy="885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2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D Major scale starts and ends with D. It has two shaprs on F and C</a:t>
            </a:r>
            <a:endParaRPr lang="en-US" altLang="tr-TR" sz="12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80" name="Google Shape;180;p24"/>
          <p:cNvSpPr/>
          <p:nvPr/>
        </p:nvSpPr>
        <p:spPr>
          <a:xfrm>
            <a:off x="3192525" y="2241497"/>
            <a:ext cx="443372" cy="44350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lt1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81" name="Google Shape;181;p24"/>
          <p:cNvSpPr/>
          <p:nvPr/>
        </p:nvSpPr>
        <p:spPr>
          <a:xfrm>
            <a:off x="3192525" y="3645571"/>
            <a:ext cx="443372" cy="44350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lt1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82" name="Google Shape;182;p24"/>
          <p:cNvSpPr txBox="1"/>
          <p:nvPr/>
        </p:nvSpPr>
        <p:spPr>
          <a:xfrm>
            <a:off x="3287493" y="2276132"/>
            <a:ext cx="275556" cy="392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lt1"/>
                </a:solidFill>
                <a:latin typeface="Impact" panose="020B0806030902050204"/>
                <a:ea typeface="Impact" panose="020B0806030902050204"/>
                <a:cs typeface="Impact" panose="020B0806030902050204"/>
                <a:sym typeface="Impact" panose="020B0806030902050204"/>
              </a:rPr>
              <a:t>C</a:t>
            </a:r>
            <a:endParaRPr lang="en-US" sz="2100">
              <a:solidFill>
                <a:schemeClr val="lt1"/>
              </a:solidFill>
              <a:latin typeface="Impact" panose="020B0806030902050204"/>
              <a:ea typeface="Impact" panose="020B0806030902050204"/>
              <a:cs typeface="Impact" panose="020B0806030902050204"/>
              <a:sym typeface="Impact" panose="020B0806030902050204"/>
            </a:endParaRPr>
          </a:p>
        </p:txBody>
      </p:sp>
      <p:sp>
        <p:nvSpPr>
          <p:cNvPr id="183" name="Google Shape;183;p24"/>
          <p:cNvSpPr txBox="1"/>
          <p:nvPr/>
        </p:nvSpPr>
        <p:spPr>
          <a:xfrm>
            <a:off x="3270421" y="3671057"/>
            <a:ext cx="287579" cy="392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lt1"/>
                </a:solidFill>
                <a:latin typeface="Impact" panose="020B0806030902050204"/>
                <a:ea typeface="Impact" panose="020B0806030902050204"/>
                <a:cs typeface="Impact" panose="020B0806030902050204"/>
                <a:sym typeface="Impact" panose="020B0806030902050204"/>
              </a:rPr>
              <a:t>D</a:t>
            </a:r>
            <a:endParaRPr lang="en-US" sz="2100">
              <a:solidFill>
                <a:schemeClr val="lt1"/>
              </a:solidFill>
              <a:latin typeface="Impact" panose="020B0806030902050204"/>
              <a:ea typeface="Impact" panose="020B0806030902050204"/>
              <a:cs typeface="Impact" panose="020B0806030902050204"/>
              <a:sym typeface="Impact" panose="020B0806030902050204"/>
            </a:endParaRPr>
          </a:p>
        </p:txBody>
      </p:sp>
      <p:sp>
        <p:nvSpPr>
          <p:cNvPr id="184" name="Google Shape;184;p24"/>
          <p:cNvSpPr txBox="1"/>
          <p:nvPr/>
        </p:nvSpPr>
        <p:spPr>
          <a:xfrm>
            <a:off x="5556409" y="2276132"/>
            <a:ext cx="287579" cy="392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lt1"/>
                </a:solidFill>
                <a:latin typeface="Impact" panose="020B0806030902050204"/>
                <a:ea typeface="Impact" panose="020B0806030902050204"/>
                <a:cs typeface="Impact" panose="020B0806030902050204"/>
                <a:sym typeface="Impact" panose="020B0806030902050204"/>
              </a:rPr>
              <a:t>G</a:t>
            </a:r>
            <a:endParaRPr lang="en-US" sz="2100">
              <a:solidFill>
                <a:schemeClr val="lt1"/>
              </a:solidFill>
              <a:latin typeface="Impact" panose="020B0806030902050204"/>
              <a:ea typeface="Impact" panose="020B0806030902050204"/>
              <a:cs typeface="Impact" panose="020B0806030902050204"/>
              <a:sym typeface="Impact" panose="020B0806030902050204"/>
            </a:endParaRPr>
          </a:p>
        </p:txBody>
      </p:sp>
      <p:sp>
        <p:nvSpPr>
          <p:cNvPr id="185" name="Google Shape;185;p24"/>
          <p:cNvSpPr txBox="1"/>
          <p:nvPr/>
        </p:nvSpPr>
        <p:spPr>
          <a:xfrm>
            <a:off x="5556409" y="3671057"/>
            <a:ext cx="287579" cy="392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lt1"/>
                </a:solidFill>
                <a:latin typeface="Impact" panose="020B0806030902050204"/>
                <a:ea typeface="Impact" panose="020B0806030902050204"/>
                <a:cs typeface="Impact" panose="020B0806030902050204"/>
                <a:sym typeface="Impact" panose="020B0806030902050204"/>
              </a:rPr>
              <a:t>F</a:t>
            </a:r>
            <a:endParaRPr lang="en-US" sz="2100">
              <a:solidFill>
                <a:schemeClr val="lt1"/>
              </a:solidFill>
              <a:latin typeface="Impact" panose="020B0806030902050204"/>
              <a:ea typeface="Impact" panose="020B0806030902050204"/>
              <a:cs typeface="Impact" panose="020B0806030902050204"/>
              <a:sym typeface="Impact" panose="020B0806030902050204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3110865" y="814705"/>
            <a:ext cx="4286885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Scales we will learn in Grade 1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45;p23"/>
          <p:cNvSpPr/>
          <p:nvPr/>
        </p:nvSpPr>
        <p:spPr>
          <a:xfrm>
            <a:off x="1559560" y="1164590"/>
            <a:ext cx="6029325" cy="967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 scale is a ‘ladder’ of notes that move in step. It can go up (ascending) or come down (descendint). In grade 1, we will learn the scales of the following keys.</a:t>
            </a:r>
            <a:endParaRPr lang="en-US" altLang="tr-TR" sz="16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00"/>
                            </p:stCondLst>
                            <p:childTnLst>
                              <p:par>
                                <p:cTn id="4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75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75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4177665" y="725805"/>
            <a:ext cx="1781810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Scales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45;p23"/>
          <p:cNvSpPr/>
          <p:nvPr/>
        </p:nvSpPr>
        <p:spPr>
          <a:xfrm>
            <a:off x="1407160" y="1088390"/>
            <a:ext cx="6390005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scale of </a:t>
            </a:r>
            <a:r>
              <a:rPr lang="en-US" altLang="tr-TR" sz="1600" b="1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 key </a:t>
            </a: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contains all of the notes </a:t>
            </a:r>
            <a:r>
              <a:rPr lang="en-US" altLang="tr-TR" sz="1600" b="1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that belong in that key. </a:t>
            </a:r>
            <a:endParaRPr lang="en-US" altLang="tr-TR" sz="16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scale of C major has got no sharps or flats.</a:t>
            </a:r>
            <a:endParaRPr lang="en-US" altLang="tr-TR" sz="16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following is </a:t>
            </a:r>
            <a:r>
              <a:rPr lang="en-US" altLang="tr-TR" sz="1600" b="1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C Major scale ascending</a:t>
            </a:r>
            <a:r>
              <a:rPr lang="en-US" altLang="tr-TR" sz="16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on both clefs</a:t>
            </a:r>
            <a:endParaRPr lang="en-US" altLang="tr-TR" sz="16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tr-TR" sz="16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2" name="Picture 1" descr="Screenshot from 2022-09-06 08-36-43"/>
          <p:cNvPicPr>
            <a:picLocks noChangeAspect="1"/>
          </p:cNvPicPr>
          <p:nvPr/>
        </p:nvPicPr>
        <p:blipFill>
          <a:blip r:embed="rId1"/>
          <a:srcRect t="11403"/>
          <a:stretch>
            <a:fillRect/>
          </a:stretch>
        </p:blipFill>
        <p:spPr>
          <a:xfrm>
            <a:off x="1534795" y="1999615"/>
            <a:ext cx="6134735" cy="1307465"/>
          </a:xfrm>
          <a:prstGeom prst="rect">
            <a:avLst/>
          </a:prstGeom>
        </p:spPr>
      </p:pic>
      <p:pic>
        <p:nvPicPr>
          <p:cNvPr id="3" name="Picture 2" descr="Screenshot from 2022-09-06 08-36-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6380" y="3222625"/>
            <a:ext cx="6153785" cy="148082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4164965" y="738505"/>
            <a:ext cx="1781810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Scales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45;p23"/>
          <p:cNvSpPr/>
          <p:nvPr/>
        </p:nvSpPr>
        <p:spPr>
          <a:xfrm>
            <a:off x="2054860" y="1228090"/>
            <a:ext cx="5235575" cy="450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following is C Major scale descending on both clefs</a:t>
            </a:r>
            <a:endParaRPr lang="en-US" altLang="tr-TR" sz="16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8" name="Picture 7" descr="Screenshot from 2022-09-06 08-36-0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89100" y="1678305"/>
            <a:ext cx="6122035" cy="1472565"/>
          </a:xfrm>
          <a:prstGeom prst="rect">
            <a:avLst/>
          </a:prstGeom>
        </p:spPr>
      </p:pic>
      <p:pic>
        <p:nvPicPr>
          <p:cNvPr id="9" name="Picture 8" descr="Screenshot from 2022-09-06 08-36-0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0370" y="3036570"/>
            <a:ext cx="6160770" cy="148145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3561080" y="840105"/>
            <a:ext cx="2439670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Degrees of the scale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45;p23"/>
          <p:cNvSpPr/>
          <p:nvPr/>
        </p:nvSpPr>
        <p:spPr>
          <a:xfrm>
            <a:off x="1605915" y="1431290"/>
            <a:ext cx="6306820" cy="423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- The notes in a scale are known as degrees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tr-TR" sz="16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605915" y="1712595"/>
            <a:ext cx="5507355" cy="93154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b="1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- </a:t>
            </a:r>
            <a:r>
              <a:rPr lang="en-US" altLang="tr-TR" sz="16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first and last notes of the scale (whether ascending or </a:t>
            </a:r>
            <a:endParaRPr lang="en-US" altLang="tr-TR" sz="16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descending are the same and are the most important. </a:t>
            </a:r>
            <a:endParaRPr lang="en-US" altLang="tr-TR" sz="16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They’re called the </a:t>
            </a:r>
            <a:r>
              <a:rPr lang="en-US" altLang="tr-TR" sz="1600" b="1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tonic</a:t>
            </a:r>
            <a:r>
              <a:rPr lang="en-US" altLang="tr-TR" sz="16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or </a:t>
            </a:r>
            <a:r>
              <a:rPr lang="en-US" altLang="tr-TR" sz="1600" b="1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keynote</a:t>
            </a:r>
            <a:endParaRPr lang="en-US" altLang="tr-TR" sz="1600" b="1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3" name="Google Shape;145;p23"/>
          <p:cNvSpPr/>
          <p:nvPr/>
        </p:nvSpPr>
        <p:spPr>
          <a:xfrm>
            <a:off x="1631315" y="2637790"/>
            <a:ext cx="6306820" cy="668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- All the degrees in a scale are numbered in relation to the tonic, which is the 1st and 8th degree. </a:t>
            </a:r>
            <a:endParaRPr lang="en-US" altLang="tr-TR" sz="16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4" name="Google Shape;145;p23"/>
          <p:cNvSpPr/>
          <p:nvPr/>
        </p:nvSpPr>
        <p:spPr>
          <a:xfrm>
            <a:off x="1631315" y="3285490"/>
            <a:ext cx="6306820" cy="668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- When descending, the degrees are counted backwards. </a:t>
            </a:r>
            <a:endParaRPr lang="en-US" altLang="tr-TR" sz="16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2" grpId="0"/>
      <p:bldP spid="2" grpId="1"/>
      <p:bldP spid="3" grpId="0"/>
      <p:bldP spid="3" grpId="1"/>
      <p:bldP spid="4" grpId="0"/>
      <p:bldP spid="4" grpId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4177665" y="725805"/>
            <a:ext cx="1781810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Scales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45;p23"/>
          <p:cNvSpPr/>
          <p:nvPr/>
        </p:nvSpPr>
        <p:spPr>
          <a:xfrm>
            <a:off x="1407160" y="3869690"/>
            <a:ext cx="6390005" cy="721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figure above illustrates the degrees of the scale. The scale is </a:t>
            </a:r>
            <a:r>
              <a:rPr lang="en-US" altLang="tr-TR" sz="1600" b="1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C major ascending </a:t>
            </a: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on the treble / G clef.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2" name="Picture 1" descr="Screenshot from 2022-09-06 09-19-3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81710" y="1132205"/>
            <a:ext cx="7581900" cy="240982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4177665" y="725805"/>
            <a:ext cx="1781810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Scales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45;p23"/>
          <p:cNvSpPr/>
          <p:nvPr/>
        </p:nvSpPr>
        <p:spPr>
          <a:xfrm>
            <a:off x="1407160" y="3869690"/>
            <a:ext cx="6390005" cy="721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figure above illustrates the degrees of the scale. The scale is </a:t>
            </a:r>
            <a:r>
              <a:rPr lang="en-US" altLang="tr-TR" sz="1600" b="1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C major ascending </a:t>
            </a: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on the bass / F clef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2" name="Picture 1" descr="Screenshot from 2022-09-06 09-19-3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11530" y="1132205"/>
            <a:ext cx="7581900" cy="240982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shot from 2022-09-06 09-23-06"/>
          <p:cNvPicPr>
            <a:picLocks noChangeAspect="1"/>
          </p:cNvPicPr>
          <p:nvPr/>
        </p:nvPicPr>
        <p:blipFill>
          <a:blip r:embed="rId1"/>
          <a:srcRect t="28311" b="28311"/>
          <a:stretch>
            <a:fillRect/>
          </a:stretch>
        </p:blipFill>
        <p:spPr>
          <a:xfrm>
            <a:off x="865505" y="1538605"/>
            <a:ext cx="3646170" cy="771525"/>
          </a:xfrm>
          <a:prstGeom prst="rect">
            <a:avLst/>
          </a:prstGeom>
        </p:spPr>
      </p:pic>
      <p:pic>
        <p:nvPicPr>
          <p:cNvPr id="4" name="Picture 3" descr="Screenshot from 2022-09-06 09-23-13"/>
          <p:cNvPicPr>
            <a:picLocks noChangeAspect="1"/>
          </p:cNvPicPr>
          <p:nvPr/>
        </p:nvPicPr>
        <p:blipFill>
          <a:blip r:embed="rId2"/>
          <a:srcRect t="15069" b="20518"/>
          <a:stretch>
            <a:fillRect/>
          </a:stretch>
        </p:blipFill>
        <p:spPr>
          <a:xfrm>
            <a:off x="4941570" y="2894330"/>
            <a:ext cx="3870960" cy="1216025"/>
          </a:xfrm>
          <a:prstGeom prst="rect">
            <a:avLst/>
          </a:prstGeom>
        </p:spPr>
      </p:pic>
      <p:pic>
        <p:nvPicPr>
          <p:cNvPr id="5" name="Picture 4" descr="Screenshot from 2022-09-06 09-23-28"/>
          <p:cNvPicPr>
            <a:picLocks noChangeAspect="1"/>
          </p:cNvPicPr>
          <p:nvPr/>
        </p:nvPicPr>
        <p:blipFill>
          <a:blip r:embed="rId3"/>
          <a:srcRect t="14448" b="19489"/>
          <a:stretch>
            <a:fillRect/>
          </a:stretch>
        </p:blipFill>
        <p:spPr>
          <a:xfrm>
            <a:off x="791845" y="2967355"/>
            <a:ext cx="3667125" cy="1181735"/>
          </a:xfrm>
          <a:prstGeom prst="rect">
            <a:avLst/>
          </a:prstGeom>
        </p:spPr>
      </p:pic>
      <p:pic>
        <p:nvPicPr>
          <p:cNvPr id="6" name="Picture 5" descr="Screenshot from 2022-09-06 09-23-34"/>
          <p:cNvPicPr>
            <a:picLocks noChangeAspect="1"/>
          </p:cNvPicPr>
          <p:nvPr/>
        </p:nvPicPr>
        <p:blipFill>
          <a:blip r:embed="rId4"/>
          <a:srcRect t="22643" b="30400"/>
          <a:stretch>
            <a:fillRect/>
          </a:stretch>
        </p:blipFill>
        <p:spPr>
          <a:xfrm>
            <a:off x="5105400" y="1448435"/>
            <a:ext cx="3742690" cy="857250"/>
          </a:xfrm>
          <a:prstGeom prst="rect">
            <a:avLst/>
          </a:prstGeom>
        </p:spPr>
      </p:pic>
      <p:sp>
        <p:nvSpPr>
          <p:cNvPr id="11" name="Text Box 10"/>
          <p:cNvSpPr txBox="1"/>
          <p:nvPr/>
        </p:nvSpPr>
        <p:spPr>
          <a:xfrm>
            <a:off x="2266950" y="725805"/>
            <a:ext cx="5436235" cy="7219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In the following pairs of notes, the first is the tonic. Can you find the degree of the second note? 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2" name="Text Box 11"/>
          <p:cNvSpPr txBox="1"/>
          <p:nvPr/>
        </p:nvSpPr>
        <p:spPr>
          <a:xfrm>
            <a:off x="2835275" y="2400935"/>
            <a:ext cx="5822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800" b="1"/>
              <a:t>5th</a:t>
            </a:r>
            <a:endParaRPr lang="en-US" sz="1800" b="1"/>
          </a:p>
        </p:txBody>
      </p:sp>
      <p:sp>
        <p:nvSpPr>
          <p:cNvPr id="13" name="Text Box 12"/>
          <p:cNvSpPr txBox="1"/>
          <p:nvPr/>
        </p:nvSpPr>
        <p:spPr>
          <a:xfrm>
            <a:off x="7198360" y="2384425"/>
            <a:ext cx="5822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800" b="1"/>
              <a:t>6th</a:t>
            </a:r>
            <a:endParaRPr lang="en-US" sz="1800" b="1"/>
          </a:p>
        </p:txBody>
      </p:sp>
      <p:sp>
        <p:nvSpPr>
          <p:cNvPr id="14" name="Text Box 13"/>
          <p:cNvSpPr txBox="1"/>
          <p:nvPr/>
        </p:nvSpPr>
        <p:spPr>
          <a:xfrm>
            <a:off x="3203575" y="4000500"/>
            <a:ext cx="5822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800" b="1"/>
              <a:t>7th</a:t>
            </a:r>
            <a:endParaRPr lang="en-US" sz="1800" b="1"/>
          </a:p>
        </p:txBody>
      </p:sp>
      <p:sp>
        <p:nvSpPr>
          <p:cNvPr id="15" name="Text Box 14"/>
          <p:cNvSpPr txBox="1"/>
          <p:nvPr/>
        </p:nvSpPr>
        <p:spPr>
          <a:xfrm>
            <a:off x="7569835" y="4000500"/>
            <a:ext cx="5822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800" b="1"/>
              <a:t>4th</a:t>
            </a:r>
            <a:endParaRPr lang="en-US" sz="1800" b="1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shot from 2022-09-06 09-22-40"/>
          <p:cNvPicPr>
            <a:picLocks noChangeAspect="1"/>
          </p:cNvPicPr>
          <p:nvPr/>
        </p:nvPicPr>
        <p:blipFill>
          <a:blip r:embed="rId1"/>
          <a:srcRect t="13596" b="20042"/>
          <a:stretch>
            <a:fillRect/>
          </a:stretch>
        </p:blipFill>
        <p:spPr>
          <a:xfrm>
            <a:off x="2592705" y="2882900"/>
            <a:ext cx="3695700" cy="1196340"/>
          </a:xfrm>
          <a:prstGeom prst="rect">
            <a:avLst/>
          </a:prstGeom>
        </p:spPr>
      </p:pic>
      <p:pic>
        <p:nvPicPr>
          <p:cNvPr id="2" name="Picture 1" descr="Screenshot from 2022-09-06 09-22-55"/>
          <p:cNvPicPr>
            <a:picLocks noChangeAspect="1"/>
          </p:cNvPicPr>
          <p:nvPr/>
        </p:nvPicPr>
        <p:blipFill>
          <a:blip r:embed="rId2"/>
          <a:srcRect t="27431" b="29823"/>
          <a:stretch>
            <a:fillRect/>
          </a:stretch>
        </p:blipFill>
        <p:spPr>
          <a:xfrm>
            <a:off x="4937760" y="1731010"/>
            <a:ext cx="3374390" cy="703580"/>
          </a:xfrm>
          <a:prstGeom prst="rect">
            <a:avLst/>
          </a:prstGeom>
        </p:spPr>
      </p:pic>
      <p:pic>
        <p:nvPicPr>
          <p:cNvPr id="7" name="Picture 6" descr="Screenshot from 2022-09-06 09-23-44"/>
          <p:cNvPicPr>
            <a:picLocks noChangeAspect="1"/>
          </p:cNvPicPr>
          <p:nvPr/>
        </p:nvPicPr>
        <p:blipFill>
          <a:blip r:embed="rId3"/>
          <a:srcRect t="11989" b="22366"/>
          <a:stretch>
            <a:fillRect/>
          </a:stretch>
        </p:blipFill>
        <p:spPr>
          <a:xfrm>
            <a:off x="736600" y="1504315"/>
            <a:ext cx="3312160" cy="1060450"/>
          </a:xfrm>
          <a:prstGeom prst="rect">
            <a:avLst/>
          </a:prstGeom>
        </p:spPr>
      </p:pic>
      <p:sp>
        <p:nvSpPr>
          <p:cNvPr id="11" name="Text Box 10"/>
          <p:cNvSpPr txBox="1"/>
          <p:nvPr/>
        </p:nvSpPr>
        <p:spPr>
          <a:xfrm>
            <a:off x="2266950" y="725805"/>
            <a:ext cx="5436235" cy="7219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In the following pairs of notes, the first is the tonic. Can you find the degree of the second note? 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2" name="Text Box 11"/>
          <p:cNvSpPr txBox="1"/>
          <p:nvPr/>
        </p:nvSpPr>
        <p:spPr>
          <a:xfrm>
            <a:off x="2962275" y="2400935"/>
            <a:ext cx="5822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800" b="1"/>
              <a:t>8th</a:t>
            </a:r>
            <a:endParaRPr lang="en-US" sz="1800" b="1"/>
          </a:p>
        </p:txBody>
      </p:sp>
      <p:sp>
        <p:nvSpPr>
          <p:cNvPr id="8" name="Text Box 7"/>
          <p:cNvSpPr txBox="1"/>
          <p:nvPr/>
        </p:nvSpPr>
        <p:spPr>
          <a:xfrm>
            <a:off x="6705600" y="2434590"/>
            <a:ext cx="5822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800" b="1"/>
              <a:t>3rd</a:t>
            </a:r>
            <a:endParaRPr lang="en-US" sz="1800" b="1"/>
          </a:p>
        </p:txBody>
      </p:sp>
      <p:sp>
        <p:nvSpPr>
          <p:cNvPr id="9" name="Text Box 8"/>
          <p:cNvSpPr txBox="1"/>
          <p:nvPr/>
        </p:nvSpPr>
        <p:spPr>
          <a:xfrm>
            <a:off x="5130165" y="4079240"/>
            <a:ext cx="7118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800" b="1"/>
              <a:t>2nd</a:t>
            </a:r>
            <a:endParaRPr lang="en-US" sz="1800" b="1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8" grpId="0"/>
      <p:bldP spid="8" grpId="1"/>
      <p:bldP spid="9" grpId="0"/>
      <p:bldP spid="9" grpId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3002280" y="573405"/>
            <a:ext cx="3499485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Tones and semitones in scales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45;p23"/>
          <p:cNvSpPr/>
          <p:nvPr/>
        </p:nvSpPr>
        <p:spPr>
          <a:xfrm>
            <a:off x="580390" y="3704590"/>
            <a:ext cx="8100060" cy="1108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- The distance between each note in a major scale is either a tone or a semitone.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- In every major scale, no matter the key, the pattern of tones and semitones is the same.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- The distance between the 3rd and 4th degrees and 7th and 8th degrees is a semitone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- The distance between all other consecutive degrees is a tone.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2" name="Picture 1" descr="Screenshot from 2022-09-06 09-19-30"/>
          <p:cNvPicPr>
            <a:picLocks noChangeAspect="1"/>
          </p:cNvPicPr>
          <p:nvPr/>
        </p:nvPicPr>
        <p:blipFill>
          <a:blip r:embed="rId1"/>
          <a:srcRect b="13939"/>
          <a:stretch>
            <a:fillRect/>
          </a:stretch>
        </p:blipFill>
        <p:spPr>
          <a:xfrm>
            <a:off x="981710" y="979805"/>
            <a:ext cx="7581900" cy="2073910"/>
          </a:xfrm>
          <a:prstGeom prst="rect">
            <a:avLst/>
          </a:prstGeom>
        </p:spPr>
      </p:pic>
      <p:sp>
        <p:nvSpPr>
          <p:cNvPr id="7" name="Arc 6"/>
          <p:cNvSpPr/>
          <p:nvPr/>
        </p:nvSpPr>
        <p:spPr>
          <a:xfrm rot="8100000">
            <a:off x="2130425" y="2251710"/>
            <a:ext cx="1033145" cy="1007745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 rot="8100000">
            <a:off x="2892425" y="2251710"/>
            <a:ext cx="1033145" cy="1007745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 rot="8100000">
            <a:off x="3629025" y="2251710"/>
            <a:ext cx="1033145" cy="1007745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rot="8100000">
            <a:off x="4391025" y="2251710"/>
            <a:ext cx="1033145" cy="1007745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8100000">
            <a:off x="5102225" y="2251710"/>
            <a:ext cx="1033145" cy="1007745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rot="8100000">
            <a:off x="5838825" y="2251710"/>
            <a:ext cx="1033145" cy="1007745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3" name="Arc 12"/>
          <p:cNvSpPr/>
          <p:nvPr/>
        </p:nvSpPr>
        <p:spPr>
          <a:xfrm rot="8100000">
            <a:off x="6575425" y="2251710"/>
            <a:ext cx="1033145" cy="1007745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4" name="Text Box 13"/>
          <p:cNvSpPr txBox="1"/>
          <p:nvPr/>
        </p:nvSpPr>
        <p:spPr>
          <a:xfrm>
            <a:off x="2352675" y="3297555"/>
            <a:ext cx="60769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/>
              <a:t>Tone</a:t>
            </a:r>
            <a:endParaRPr lang="en-US" b="1"/>
          </a:p>
        </p:txBody>
      </p:sp>
      <p:sp>
        <p:nvSpPr>
          <p:cNvPr id="15" name="Text Box 14"/>
          <p:cNvSpPr txBox="1"/>
          <p:nvPr/>
        </p:nvSpPr>
        <p:spPr>
          <a:xfrm>
            <a:off x="3051175" y="3297555"/>
            <a:ext cx="60769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/>
              <a:t>Tone</a:t>
            </a:r>
            <a:endParaRPr lang="en-US" b="1"/>
          </a:p>
        </p:txBody>
      </p:sp>
      <p:sp>
        <p:nvSpPr>
          <p:cNvPr id="16" name="Text Box 15"/>
          <p:cNvSpPr txBox="1"/>
          <p:nvPr/>
        </p:nvSpPr>
        <p:spPr>
          <a:xfrm>
            <a:off x="4613275" y="3297555"/>
            <a:ext cx="60769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/>
              <a:t>Tone</a:t>
            </a:r>
            <a:endParaRPr lang="en-US" b="1"/>
          </a:p>
        </p:txBody>
      </p:sp>
      <p:sp>
        <p:nvSpPr>
          <p:cNvPr id="17" name="Text Box 16"/>
          <p:cNvSpPr txBox="1"/>
          <p:nvPr/>
        </p:nvSpPr>
        <p:spPr>
          <a:xfrm>
            <a:off x="5286375" y="3297555"/>
            <a:ext cx="60769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/>
              <a:t>Tone</a:t>
            </a:r>
            <a:endParaRPr lang="en-US" b="1"/>
          </a:p>
        </p:txBody>
      </p:sp>
      <p:sp>
        <p:nvSpPr>
          <p:cNvPr id="18" name="Text Box 17"/>
          <p:cNvSpPr txBox="1"/>
          <p:nvPr/>
        </p:nvSpPr>
        <p:spPr>
          <a:xfrm>
            <a:off x="6022975" y="3297555"/>
            <a:ext cx="60769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/>
              <a:t>Tone</a:t>
            </a:r>
            <a:endParaRPr lang="en-US" b="1"/>
          </a:p>
        </p:txBody>
      </p:sp>
      <p:sp>
        <p:nvSpPr>
          <p:cNvPr id="19" name="Text Box 18"/>
          <p:cNvSpPr txBox="1"/>
          <p:nvPr/>
        </p:nvSpPr>
        <p:spPr>
          <a:xfrm>
            <a:off x="3736975" y="3297555"/>
            <a:ext cx="98361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/>
              <a:t>Semitone</a:t>
            </a:r>
            <a:endParaRPr lang="en-US" b="1"/>
          </a:p>
        </p:txBody>
      </p:sp>
      <p:sp>
        <p:nvSpPr>
          <p:cNvPr id="20" name="Text Box 19"/>
          <p:cNvSpPr txBox="1"/>
          <p:nvPr/>
        </p:nvSpPr>
        <p:spPr>
          <a:xfrm>
            <a:off x="6594475" y="3297555"/>
            <a:ext cx="98361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/>
              <a:t>Semitone</a:t>
            </a:r>
            <a:endParaRPr lang="en-US" b="1"/>
          </a:p>
        </p:txBody>
      </p:sp>
      <p:sp>
        <p:nvSpPr>
          <p:cNvPr id="21" name="Rounded Rectangle 20"/>
          <p:cNvSpPr/>
          <p:nvPr/>
        </p:nvSpPr>
        <p:spPr>
          <a:xfrm>
            <a:off x="3524250" y="1205230"/>
            <a:ext cx="1330960" cy="254444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6508750" y="1205230"/>
            <a:ext cx="1402715" cy="254444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/home/conserv/Downloads/Semitones-and-WholeTones.pngSemitones-and-WholeTones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503680" y="626745"/>
            <a:ext cx="5915025" cy="3408045"/>
          </a:xfrm>
          <a:prstGeom prst="rect">
            <a:avLst/>
          </a:prstGeom>
        </p:spPr>
      </p:pic>
      <p:sp>
        <p:nvSpPr>
          <p:cNvPr id="2" name="Arc 1"/>
          <p:cNvSpPr/>
          <p:nvPr/>
        </p:nvSpPr>
        <p:spPr>
          <a:xfrm rot="8100000">
            <a:off x="1901825" y="3077210"/>
            <a:ext cx="1033145" cy="1007745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 rot="8100000">
            <a:off x="2663825" y="3077210"/>
            <a:ext cx="1033145" cy="1007745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2" name="Arc 21"/>
          <p:cNvSpPr/>
          <p:nvPr/>
        </p:nvSpPr>
        <p:spPr>
          <a:xfrm rot="8100000">
            <a:off x="3400425" y="3077210"/>
            <a:ext cx="1033145" cy="1007745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 rot="8100000">
            <a:off x="4162425" y="3077210"/>
            <a:ext cx="1033145" cy="1007745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4" name="Arc 23"/>
          <p:cNvSpPr/>
          <p:nvPr/>
        </p:nvSpPr>
        <p:spPr>
          <a:xfrm rot="8100000">
            <a:off x="4873625" y="3077210"/>
            <a:ext cx="1033145" cy="1007745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rot="8100000">
            <a:off x="5610225" y="3077210"/>
            <a:ext cx="1033145" cy="1007745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6" name="Arc 25"/>
          <p:cNvSpPr/>
          <p:nvPr/>
        </p:nvSpPr>
        <p:spPr>
          <a:xfrm rot="8100000">
            <a:off x="6346825" y="3077210"/>
            <a:ext cx="1033145" cy="1007745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7" name="Text Box 26"/>
          <p:cNvSpPr txBox="1"/>
          <p:nvPr/>
        </p:nvSpPr>
        <p:spPr>
          <a:xfrm>
            <a:off x="2085975" y="4199255"/>
            <a:ext cx="60769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/>
              <a:t>Tone</a:t>
            </a:r>
            <a:endParaRPr lang="en-US" b="1"/>
          </a:p>
        </p:txBody>
      </p:sp>
      <p:sp>
        <p:nvSpPr>
          <p:cNvPr id="28" name="Text Box 27"/>
          <p:cNvSpPr txBox="1"/>
          <p:nvPr/>
        </p:nvSpPr>
        <p:spPr>
          <a:xfrm>
            <a:off x="2784475" y="4199255"/>
            <a:ext cx="60769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/>
              <a:t>Tone</a:t>
            </a:r>
            <a:endParaRPr lang="en-US" b="1"/>
          </a:p>
        </p:txBody>
      </p:sp>
      <p:sp>
        <p:nvSpPr>
          <p:cNvPr id="29" name="Text Box 28"/>
          <p:cNvSpPr txBox="1"/>
          <p:nvPr/>
        </p:nvSpPr>
        <p:spPr>
          <a:xfrm>
            <a:off x="4346575" y="4199255"/>
            <a:ext cx="60769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/>
              <a:t>Tone</a:t>
            </a:r>
            <a:endParaRPr lang="en-US" b="1"/>
          </a:p>
        </p:txBody>
      </p:sp>
      <p:sp>
        <p:nvSpPr>
          <p:cNvPr id="30" name="Text Box 29"/>
          <p:cNvSpPr txBox="1"/>
          <p:nvPr/>
        </p:nvSpPr>
        <p:spPr>
          <a:xfrm>
            <a:off x="5019675" y="4199255"/>
            <a:ext cx="60769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/>
              <a:t>Tone</a:t>
            </a:r>
            <a:endParaRPr lang="en-US" b="1"/>
          </a:p>
        </p:txBody>
      </p:sp>
      <p:sp>
        <p:nvSpPr>
          <p:cNvPr id="31" name="Text Box 30"/>
          <p:cNvSpPr txBox="1"/>
          <p:nvPr/>
        </p:nvSpPr>
        <p:spPr>
          <a:xfrm>
            <a:off x="5756275" y="4199255"/>
            <a:ext cx="60769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/>
              <a:t>Tone</a:t>
            </a:r>
            <a:endParaRPr lang="en-US" b="1"/>
          </a:p>
        </p:txBody>
      </p:sp>
      <p:sp>
        <p:nvSpPr>
          <p:cNvPr id="32" name="Text Box 31"/>
          <p:cNvSpPr txBox="1"/>
          <p:nvPr/>
        </p:nvSpPr>
        <p:spPr>
          <a:xfrm>
            <a:off x="3470275" y="4199255"/>
            <a:ext cx="98361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/>
              <a:t>Semitone</a:t>
            </a:r>
            <a:endParaRPr lang="en-US" b="1"/>
          </a:p>
        </p:txBody>
      </p:sp>
      <p:sp>
        <p:nvSpPr>
          <p:cNvPr id="33" name="Text Box 32"/>
          <p:cNvSpPr txBox="1"/>
          <p:nvPr/>
        </p:nvSpPr>
        <p:spPr>
          <a:xfrm>
            <a:off x="6327775" y="4199255"/>
            <a:ext cx="98361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/>
              <a:t>Semitone</a:t>
            </a:r>
            <a:endParaRPr lang="en-US" b="1"/>
          </a:p>
        </p:txBody>
      </p:sp>
      <p:pic>
        <p:nvPicPr>
          <p:cNvPr id="34" name="Picture 33" descr="Screenshot from 2022-09-06 09-19-30"/>
          <p:cNvPicPr>
            <a:picLocks noChangeAspect="1"/>
          </p:cNvPicPr>
          <p:nvPr/>
        </p:nvPicPr>
        <p:blipFill>
          <a:blip r:embed="rId2"/>
          <a:srcRect b="13939"/>
          <a:stretch>
            <a:fillRect/>
          </a:stretch>
        </p:blipFill>
        <p:spPr>
          <a:xfrm>
            <a:off x="782955" y="0"/>
            <a:ext cx="7769860" cy="2125345"/>
          </a:xfrm>
          <a:prstGeom prst="rect">
            <a:avLst/>
          </a:prstGeom>
        </p:spPr>
      </p:pic>
      <p:cxnSp>
        <p:nvCxnSpPr>
          <p:cNvPr id="35" name="Straight Arrow Connector 34"/>
          <p:cNvCxnSpPr/>
          <p:nvPr/>
        </p:nvCxnSpPr>
        <p:spPr>
          <a:xfrm>
            <a:off x="1290955" y="570230"/>
            <a:ext cx="400050" cy="12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9" idx="3"/>
          </p:cNvCxnSpPr>
          <p:nvPr/>
        </p:nvCxnSpPr>
        <p:spPr>
          <a:xfrm flipV="1">
            <a:off x="1008380" y="1977390"/>
            <a:ext cx="902335" cy="247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761365" y="2119630"/>
            <a:ext cx="1149350" cy="12915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394460" y="4328160"/>
            <a:ext cx="542290" cy="133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 Box 38"/>
          <p:cNvSpPr txBox="1"/>
          <p:nvPr/>
        </p:nvSpPr>
        <p:spPr>
          <a:xfrm>
            <a:off x="360680" y="1848485"/>
            <a:ext cx="64770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/>
              <a:t>Notes</a:t>
            </a:r>
            <a:endParaRPr lang="en-US"/>
          </a:p>
        </p:txBody>
      </p:sp>
      <p:sp>
        <p:nvSpPr>
          <p:cNvPr id="40" name="Text Box 39"/>
          <p:cNvSpPr txBox="1"/>
          <p:nvPr/>
        </p:nvSpPr>
        <p:spPr>
          <a:xfrm>
            <a:off x="347980" y="427990"/>
            <a:ext cx="85534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/>
              <a:t>Degrees</a:t>
            </a:r>
            <a:endParaRPr lang="en-US"/>
          </a:p>
        </p:txBody>
      </p:sp>
      <p:sp>
        <p:nvSpPr>
          <p:cNvPr id="41" name="Text Box 40"/>
          <p:cNvSpPr txBox="1"/>
          <p:nvPr/>
        </p:nvSpPr>
        <p:spPr>
          <a:xfrm>
            <a:off x="425450" y="4134485"/>
            <a:ext cx="87503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/>
              <a:t>Distance</a:t>
            </a:r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 txBox="1"/>
          <p:nvPr/>
        </p:nvSpPr>
        <p:spPr>
          <a:xfrm>
            <a:off x="1918120" y="1780031"/>
            <a:ext cx="1064990" cy="900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5400" b="1" i="0" u="none" strike="noStrike" cap="none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0</a:t>
            </a:r>
            <a:r>
              <a:rPr lang="en-US" altLang="tr-TR" sz="5400" b="1" i="0" u="none" strike="noStrike" cap="none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5</a:t>
            </a:r>
            <a:endParaRPr lang="en-US" altLang="tr-TR" sz="5400" b="1" i="0" u="none" strike="noStrike" cap="none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cxnSp>
        <p:nvCxnSpPr>
          <p:cNvPr id="126" name="Google Shape;126;p22"/>
          <p:cNvCxnSpPr/>
          <p:nvPr/>
        </p:nvCxnSpPr>
        <p:spPr>
          <a:xfrm>
            <a:off x="1753279" y="2573068"/>
            <a:ext cx="1378561" cy="0"/>
          </a:xfrm>
          <a:prstGeom prst="straightConnector1">
            <a:avLst/>
          </a:prstGeom>
          <a:noFill/>
          <a:ln w="12700" cap="flat" cmpd="sng">
            <a:solidFill>
              <a:srgbClr val="3F3F3F">
                <a:alpha val="77647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7" name="Google Shape;127;p22"/>
          <p:cNvSpPr txBox="1"/>
          <p:nvPr/>
        </p:nvSpPr>
        <p:spPr>
          <a:xfrm>
            <a:off x="1918121" y="2617808"/>
            <a:ext cx="1033700" cy="238527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100" b="1" i="0" u="none" strike="noStrike" cap="none">
                <a:solidFill>
                  <a:schemeClr val="lt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Grade 1</a:t>
            </a:r>
            <a:endParaRPr lang="en-US" altLang="tr-TR" sz="1100" b="1" i="0" u="none" strike="noStrike" cap="none">
              <a:solidFill>
                <a:schemeClr val="lt1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tr-TR" sz="1100" b="1" i="0" u="none" strike="noStrike" cap="none">
              <a:solidFill>
                <a:schemeClr val="lt1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28" name="Google Shape;128;p22"/>
          <p:cNvSpPr txBox="1"/>
          <p:nvPr/>
        </p:nvSpPr>
        <p:spPr>
          <a:xfrm>
            <a:off x="3312705" y="2104492"/>
            <a:ext cx="2087387" cy="377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000" b="1" i="0" u="none" strike="noStrike" cap="none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Rhythm Part 3</a:t>
            </a:r>
            <a:endParaRPr lang="en-US" altLang="tr-TR" sz="2000" b="1" i="0" u="none" strike="noStrike" cap="none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29" name="Google Shape;129;p22"/>
          <p:cNvSpPr/>
          <p:nvPr/>
        </p:nvSpPr>
        <p:spPr>
          <a:xfrm>
            <a:off x="3312705" y="2737071"/>
            <a:ext cx="4629320" cy="1603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TIES</a:t>
            </a:r>
            <a:endParaRPr lang="en-US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WRITING TIES</a:t>
            </a:r>
            <a:endParaRPr lang="en-US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DOTTED NOTES</a:t>
            </a:r>
            <a:endParaRPr lang="en-US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GROUPING DOTTED NOTES</a:t>
            </a:r>
            <a:endParaRPr lang="en-US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06" name="Shape 7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Google Shape;708;p42"/>
          <p:cNvSpPr/>
          <p:nvPr/>
        </p:nvSpPr>
        <p:spPr>
          <a:xfrm>
            <a:off x="324163" y="2530592"/>
            <a:ext cx="8496944" cy="1173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025" tIns="32500" rIns="65025" bIns="325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7200"/>
              <a:buFont typeface="Arial" panose="020B0604020202020204"/>
              <a:buNone/>
            </a:pPr>
            <a:r>
              <a:rPr lang="tr-TR" sz="72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Thank you, Friends</a:t>
            </a:r>
            <a:endParaRPr sz="72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0" name="矩形 259"/>
          <p:cNvSpPr>
            <a:spLocks noChangeArrowheads="1"/>
          </p:cNvSpPr>
          <p:nvPr/>
        </p:nvSpPr>
        <p:spPr bwMode="auto">
          <a:xfrm>
            <a:off x="3034030" y="4196080"/>
            <a:ext cx="3077845" cy="248920"/>
          </a:xfrm>
          <a:prstGeom prst="rect">
            <a:avLst/>
          </a:prstGeom>
          <a:noFill/>
          <a:ln w="9525">
            <a:solidFill>
              <a:schemeClr val="accent1">
                <a:lumMod val="40000"/>
                <a:lumOff val="60000"/>
              </a:scheme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65032" tIns="32516" rIns="65032" bIns="325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tr-TR" sz="1200" dirty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Quiz: </a:t>
            </a:r>
            <a:r>
              <a:rPr lang="en-US" altLang="tr-TR" sz="1200" dirty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  <a:hlinkClick r:id="rId1" action="ppaction://hlinkfile"/>
              </a:rPr>
              <a:t>www.chezamusicschool.co.ke/mtg1l3</a:t>
            </a:r>
            <a:endParaRPr lang="en-US" altLang="tr-TR" sz="1200" dirty="0">
              <a:solidFill>
                <a:schemeClr val="bg1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0" name="Google Shape;100;p20" descr="/home/conserv/.projects/.cheza/public/config/cheza-logo-long-dark-62d95ed09819b.pngcheza-logo-long-dark-62d95ed09819b"/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1135380" y="989330"/>
            <a:ext cx="6873240" cy="1377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46"/>
          <p:cNvSpPr txBox="1"/>
          <p:nvPr/>
        </p:nvSpPr>
        <p:spPr>
          <a:xfrm>
            <a:off x="1694815" y="843915"/>
            <a:ext cx="5755005" cy="37592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en-US" altLang="tr-TR" sz="2000" b="1" kern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icrosoft YaHei" charset="-122"/>
                <a:cs typeface="Times New Roman" panose="02020603050405020304" pitchFamily="18" charset="0"/>
              </a:rPr>
              <a:t>Terms &amp; Signs for the day:</a:t>
            </a:r>
            <a:endParaRPr lang="en-US" altLang="tr-TR" sz="2000" b="1" kern="0" dirty="0" err="1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Microsoft YaHei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727110" y="1456276"/>
            <a:ext cx="4629320" cy="239395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lvl="8">
              <a:lnSpc>
                <a:spcPct val="120000"/>
              </a:lnSpc>
            </a:pPr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Allegro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- quick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lvl="8">
              <a:lnSpc>
                <a:spcPct val="120000"/>
              </a:lnSpc>
            </a:pPr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Allegretto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- fairly quick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Moderato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- At a moderate speed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Andante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- At a medium speed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Adagio 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- Slow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sym typeface="+mn-ea"/>
              </a:rPr>
              <a:t>Accelerando (accel.)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sym typeface="+mn-ea"/>
              </a:rPr>
              <a:t>- gradually getting quicker</a:t>
            </a:r>
            <a:endParaRPr lang="en-US" altLang="zh-CN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Rallentando (rall.)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- Gradually getting slower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sym typeface="+mn-ea"/>
              </a:rPr>
              <a:t>Ritardando(rall.)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sym typeface="+mn-ea"/>
              </a:rPr>
              <a:t>- Gradually getting slower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 tempo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- in time (resume the original speed)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4126230" y="763905"/>
            <a:ext cx="18980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Ties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3" name="Picture 2" descr="Screenshot from 2022-09-06 10-26-2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55980" y="2558415"/>
            <a:ext cx="3676650" cy="1619250"/>
          </a:xfrm>
          <a:prstGeom prst="rect">
            <a:avLst/>
          </a:prstGeom>
        </p:spPr>
      </p:pic>
      <p:pic>
        <p:nvPicPr>
          <p:cNvPr id="4" name="Picture 3" descr="Screenshot from 2022-09-06 10-26-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2630" y="2633345"/>
            <a:ext cx="3676650" cy="1619250"/>
          </a:xfrm>
          <a:prstGeom prst="rect">
            <a:avLst/>
          </a:prstGeom>
        </p:spPr>
      </p:pic>
      <p:sp>
        <p:nvSpPr>
          <p:cNvPr id="6" name="Google Shape;145;p23"/>
          <p:cNvSpPr/>
          <p:nvPr/>
        </p:nvSpPr>
        <p:spPr>
          <a:xfrm>
            <a:off x="1369060" y="1291590"/>
            <a:ext cx="4961890" cy="1107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b="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 tie is a musical symbol. It consists of a curved line that connects two notes of the same pitch.</a:t>
            </a:r>
            <a:endParaRPr lang="en-US" altLang="tr-TR" sz="1600" b="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b="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 tie joins two notes by connecting their </a:t>
            </a:r>
            <a:r>
              <a:rPr lang="en-US" altLang="tr-TR" sz="1600" b="1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heads</a:t>
            </a: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together.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4126230" y="763905"/>
            <a:ext cx="18980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Ties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4" name="Picture 3" descr="Screenshot from 2022-09-06 10-26-3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31265" y="2722880"/>
            <a:ext cx="3676650" cy="1619250"/>
          </a:xfrm>
          <a:prstGeom prst="rect">
            <a:avLst/>
          </a:prstGeom>
        </p:spPr>
      </p:pic>
      <p:sp>
        <p:nvSpPr>
          <p:cNvPr id="6" name="Google Shape;145;p23"/>
          <p:cNvSpPr/>
          <p:nvPr/>
        </p:nvSpPr>
        <p:spPr>
          <a:xfrm>
            <a:off x="1369060" y="1291590"/>
            <a:ext cx="4961890" cy="732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b="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Notes joined by a tie are played as one note lasting the length of the tied notes </a:t>
            </a:r>
            <a:r>
              <a:rPr lang="en-US" altLang="tr-TR" sz="1600" b="1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added together.</a:t>
            </a:r>
            <a:endParaRPr lang="en-US" altLang="tr-TR" sz="16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3" name="Google Shape;145;p23"/>
          <p:cNvSpPr/>
          <p:nvPr/>
        </p:nvSpPr>
        <p:spPr>
          <a:xfrm>
            <a:off x="1369060" y="1990090"/>
            <a:ext cx="4961890" cy="732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b="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For example, the two minims joined together as shown below will sound like one semibreve.</a:t>
            </a:r>
            <a:endParaRPr lang="en-US" altLang="tr-TR" sz="16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2" name="Google Shape;145;p23"/>
          <p:cNvSpPr/>
          <p:nvPr/>
        </p:nvSpPr>
        <p:spPr>
          <a:xfrm>
            <a:off x="4996180" y="3081655"/>
            <a:ext cx="687070" cy="901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4400" b="0" i="0" u="none" strike="noStrike" cap="none">
                <a:solidFill>
                  <a:schemeClr val="tx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=</a:t>
            </a:r>
            <a:endParaRPr lang="en-US" altLang="tr-TR" sz="4400" b="0" i="0" u="none" strike="noStrike" cap="none">
              <a:solidFill>
                <a:schemeClr val="tx1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7" name="Picture 6" descr="Screenshot from 2022-09-06 10-37-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2275" y="3081655"/>
            <a:ext cx="1419225" cy="103822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3" grpId="0"/>
      <p:bldP spid="3" grpId="1"/>
      <p:bldP spid="2" grpId="0"/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2628265" y="789305"/>
            <a:ext cx="4286885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Why would you want to use a tie?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45;p23"/>
          <p:cNvSpPr/>
          <p:nvPr/>
        </p:nvSpPr>
        <p:spPr>
          <a:xfrm>
            <a:off x="1369060" y="1291590"/>
            <a:ext cx="4961890" cy="525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Ties are used to join together notes across a bar-line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3" name="Picture 2" descr="Screenshot from 2022-09-06 06-55-4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69060" y="1817370"/>
            <a:ext cx="6486525" cy="1857375"/>
          </a:xfrm>
          <a:prstGeom prst="rect">
            <a:avLst/>
          </a:prstGeom>
        </p:spPr>
      </p:pic>
      <p:sp>
        <p:nvSpPr>
          <p:cNvPr id="8" name="Google Shape;145;p23"/>
          <p:cNvSpPr/>
          <p:nvPr/>
        </p:nvSpPr>
        <p:spPr>
          <a:xfrm>
            <a:off x="1369060" y="3674745"/>
            <a:ext cx="5955665" cy="628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first crotchet of the second bar is joined to the last crotchet of the first bar to make them sound like a minim.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8" grpId="1"/>
    </p:bldLst>
  </p:timing>
</p:sld>
</file>

<file path=ppt/tags/tag1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1"/>
</p:tagLst>
</file>

<file path=ppt/tags/tag10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4"/>
</p:tagLst>
</file>

<file path=ppt/tags/tag11.xml><?xml version="1.0" encoding="utf-8"?>
<p:tagLst xmlns:p="http://schemas.openxmlformats.org/presentationml/2006/main">
  <p:tag name="MH" val="20160830110903"/>
  <p:tag name="MH_LIBRARY" val="CONTENTS"/>
  <p:tag name="MH_AUTOCOLOR" val="TRUE"/>
  <p:tag name="MH_TYPE" val="CONTENTS"/>
  <p:tag name="ID" val="545819"/>
</p:tagLst>
</file>

<file path=ppt/tags/tag12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1"/>
</p:tagLst>
</file>

<file path=ppt/tags/tag13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1"/>
</p:tagLst>
</file>

<file path=ppt/tags/tag14.xml><?xml version="1.0" encoding="utf-8"?>
<p:tagLst xmlns:p="http://schemas.openxmlformats.org/presentationml/2006/main">
  <p:tag name="MH" val="20160830110903"/>
  <p:tag name="MH_LIBRARY" val="CONTENTS"/>
  <p:tag name="MH_TYPE" val="OTHERS"/>
  <p:tag name="ID" val="545819"/>
</p:tagLst>
</file>

<file path=ppt/tags/tag15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3"/>
</p:tagLst>
</file>

<file path=ppt/tags/tag16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3"/>
</p:tagLst>
</file>

<file path=ppt/tags/tag17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2"/>
</p:tagLst>
</file>

<file path=ppt/tags/tag18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2"/>
</p:tagLst>
</file>

<file path=ppt/tags/tag19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4"/>
</p:tagLst>
</file>

<file path=ppt/tags/tag2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1"/>
</p:tagLst>
</file>

<file path=ppt/tags/tag20.xml><?xml version="1.0" encoding="utf-8"?>
<p:tagLst xmlns:p="http://schemas.openxmlformats.org/presentationml/2006/main">
  <p:tag name="MH" val="20160830110903"/>
  <p:tag name="MH_LIBRARY" val="CONTENTS"/>
  <p:tag name="MH_TYPE" val="OTHERS"/>
  <p:tag name="ID" val="545819"/>
</p:tagLst>
</file>

<file path=ppt/tags/tag21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4"/>
</p:tagLst>
</file>

<file path=ppt/tags/tag22.xml><?xml version="1.0" encoding="utf-8"?>
<p:tagLst xmlns:p="http://schemas.openxmlformats.org/presentationml/2006/main">
  <p:tag name="MH" val="20160830110903"/>
  <p:tag name="MH_LIBRARY" val="CONTENTS"/>
  <p:tag name="MH_AUTOCOLOR" val="TRUE"/>
  <p:tag name="MH_TYPE" val="CONTENTS"/>
  <p:tag name="ID" val="545819"/>
</p:tagLst>
</file>

<file path=ppt/tags/tag23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1"/>
</p:tagLst>
</file>

<file path=ppt/tags/tag24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1"/>
</p:tagLst>
</file>

<file path=ppt/tags/tag25.xml><?xml version="1.0" encoding="utf-8"?>
<p:tagLst xmlns:p="http://schemas.openxmlformats.org/presentationml/2006/main">
  <p:tag name="MH" val="20160830110903"/>
  <p:tag name="MH_LIBRARY" val="CONTENTS"/>
  <p:tag name="MH_TYPE" val="OTHERS"/>
  <p:tag name="ID" val="545819"/>
</p:tagLst>
</file>

<file path=ppt/tags/tag26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2"/>
</p:tagLst>
</file>

<file path=ppt/tags/tag27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2"/>
</p:tagLst>
</file>

<file path=ppt/tags/tag28.xml><?xml version="1.0" encoding="utf-8"?>
<p:tagLst xmlns:p="http://schemas.openxmlformats.org/presentationml/2006/main">
  <p:tag name="MH" val="20160830110903"/>
  <p:tag name="MH_LIBRARY" val="CONTENTS"/>
  <p:tag name="MH_TYPE" val="OTHERS"/>
  <p:tag name="ID" val="545819"/>
</p:tagLst>
</file>

<file path=ppt/tags/tag29.xml><?xml version="1.0" encoding="utf-8"?>
<p:tagLst xmlns:p="http://schemas.openxmlformats.org/presentationml/2006/main">
  <p:tag name="MH" val="20160830110903"/>
  <p:tag name="MH_LIBRARY" val="CONTENTS"/>
  <p:tag name="MH_AUTOCOLOR" val="TRUE"/>
  <p:tag name="MH_TYPE" val="CONTENTS"/>
  <p:tag name="ID" val="545819"/>
</p:tagLst>
</file>

<file path=ppt/tags/tag3.xml><?xml version="1.0" encoding="utf-8"?>
<p:tagLst xmlns:p="http://schemas.openxmlformats.org/presentationml/2006/main">
  <p:tag name="MH" val="20160830110903"/>
  <p:tag name="MH_LIBRARY" val="CONTENTS"/>
  <p:tag name="MH_TYPE" val="OTHERS"/>
  <p:tag name="ID" val="545819"/>
</p:tagLst>
</file>

<file path=ppt/tags/tag4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3"/>
</p:tagLst>
</file>

<file path=ppt/tags/tag5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3"/>
</p:tagLst>
</file>

<file path=ppt/tags/tag6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2"/>
</p:tagLst>
</file>

<file path=ppt/tags/tag7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2"/>
</p:tagLst>
</file>

<file path=ppt/tags/tag8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4"/>
</p:tagLst>
</file>

<file path=ppt/tags/tag9.xml><?xml version="1.0" encoding="utf-8"?>
<p:tagLst xmlns:p="http://schemas.openxmlformats.org/presentationml/2006/main">
  <p:tag name="MH" val="20160830110903"/>
  <p:tag name="MH_LIBRARY" val="CONTENTS"/>
  <p:tag name="MH_TYPE" val="OTHERS"/>
  <p:tag name="ID" val="545819"/>
</p:tagLst>
</file>

<file path=ppt/theme/theme1.xml><?xml version="1.0" encoding="utf-8"?>
<a:theme xmlns:a="http://schemas.openxmlformats.org/drawingml/2006/main" name="My Music Powerpoint Template - www.freepptbackgrounds.net">
  <a:themeElements>
    <a:clrScheme name="自定义 396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3F3F3F"/>
      </a:accent1>
      <a:accent2>
        <a:srgbClr val="7F7F7F"/>
      </a:accent2>
      <a:accent3>
        <a:srgbClr val="3F3F3F"/>
      </a:accent3>
      <a:accent4>
        <a:srgbClr val="7F7F7F"/>
      </a:accent4>
      <a:accent5>
        <a:srgbClr val="3F3F3F"/>
      </a:accent5>
      <a:accent6>
        <a:srgbClr val="7F7F7F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8409</Words>
  <Application>WPS Presentation</Application>
  <PresentationFormat/>
  <Paragraphs>422</Paragraphs>
  <Slides>50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50</vt:i4>
      </vt:variant>
    </vt:vector>
  </HeadingPairs>
  <TitlesOfParts>
    <vt:vector size="69" baseType="lpstr">
      <vt:lpstr>Arial</vt:lpstr>
      <vt:lpstr>SimSun</vt:lpstr>
      <vt:lpstr>Wingdings</vt:lpstr>
      <vt:lpstr>Arial</vt:lpstr>
      <vt:lpstr>Georgia</vt:lpstr>
      <vt:lpstr>Calibri</vt:lpstr>
      <vt:lpstr>Trebuchet MS</vt:lpstr>
      <vt:lpstr>Microsoft YaHei</vt:lpstr>
      <vt:lpstr>文泉驿正黑</vt:lpstr>
      <vt:lpstr>Calibri</vt:lpstr>
      <vt:lpstr>幼圆</vt:lpstr>
      <vt:lpstr>Verdana</vt:lpstr>
      <vt:lpstr>Arial Narrow</vt:lpstr>
      <vt:lpstr>Times New Roman</vt:lpstr>
      <vt:lpstr>Microsoft YaHei</vt:lpstr>
      <vt:lpstr>Arial Unicode MS</vt:lpstr>
      <vt:lpstr>Impact</vt:lpstr>
      <vt:lpstr>WenQuanYi Zen Hei</vt:lpstr>
      <vt:lpstr>My Music Powerpoint Template - www.freepptbackgrounds.net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conserv</cp:lastModifiedBy>
  <cp:revision>118</cp:revision>
  <dcterms:created xsi:type="dcterms:W3CDTF">2022-09-07T05:59:14Z</dcterms:created>
  <dcterms:modified xsi:type="dcterms:W3CDTF">2022-09-07T05:59:14Z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1033-11.1.0.11664</vt:lpwstr>
  </property>
</Properties>
</file>