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79" r:id="rId3"/>
    <p:sldId id="280" r:id="rId5"/>
    <p:sldId id="285" r:id="rId6"/>
    <p:sldId id="282" r:id="rId7"/>
    <p:sldId id="283" r:id="rId8"/>
    <p:sldId id="284" r:id="rId9"/>
    <p:sldId id="259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5" r:id="rId25"/>
    <p:sldId id="323" r:id="rId26"/>
    <p:sldId id="324" r:id="rId27"/>
    <p:sldId id="327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26" r:id="rId37"/>
    <p:sldId id="336" r:id="rId38"/>
    <p:sldId id="337" r:id="rId39"/>
    <p:sldId id="338" r:id="rId40"/>
    <p:sldId id="339" r:id="rId41"/>
    <p:sldId id="340" r:id="rId42"/>
    <p:sldId id="260" r:id="rId43"/>
    <p:sldId id="261" r:id="rId44"/>
    <p:sldId id="341" r:id="rId45"/>
    <p:sldId id="342" r:id="rId46"/>
    <p:sldId id="343" r:id="rId47"/>
    <p:sldId id="344" r:id="rId48"/>
    <p:sldId id="262" r:id="rId49"/>
    <p:sldId id="345" r:id="rId50"/>
    <p:sldId id="347" r:id="rId51"/>
    <p:sldId id="348" r:id="rId52"/>
    <p:sldId id="346" r:id="rId53"/>
  </p:sldIdLst>
  <p:sldSz cx="9144000" cy="514477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724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6" Type="http://schemas.openxmlformats.org/officeDocument/2006/relationships/tableStyles" Target="tableStyles.xml"/><Relationship Id="rId55" Type="http://schemas.openxmlformats.org/officeDocument/2006/relationships/viewProps" Target="viewProps.xml"/><Relationship Id="rId54" Type="http://schemas.openxmlformats.org/officeDocument/2006/relationships/presProps" Target="presProps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type="sldImg" idx="3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98;p1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63" name="Google Shape;163;p5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0" name="Google Shape;190;p6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0" name="Google Shape;190;p6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0" name="Google Shape;190;p6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0" name="Google Shape;190;p6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0" name="Google Shape;190;p6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" name="Google Shape;204;p7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4" name="Google Shape;204;p7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0" name="Google Shape;190;p6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40" name="Google Shape;340;p12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5" name="Google Shape;705;p2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Slide 2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Slide 10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type="body" idx="1"/>
          </p:nvPr>
        </p:nvSpPr>
        <p:spPr>
          <a:xfrm rot="5400000">
            <a:off x="2874240" y="-1216519"/>
            <a:ext cx="33955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Slide 11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6011552" y="772676"/>
            <a:ext cx="329309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type="body" idx="1"/>
          </p:nvPr>
        </p:nvSpPr>
        <p:spPr>
          <a:xfrm rot="5400000">
            <a:off x="1820553" y="-1208523"/>
            <a:ext cx="329309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2">
  <p:cSld name="Slide 12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3">
  <p:cSld name="Slide 13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4">
  <p:cSld name="Slide 14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5">
  <p:cSld name="Slide 15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6">
  <p:cSld name="Slide 16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7">
  <p:cSld name="Slide 17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8">
  <p:cSld name="Slide 18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Slide 7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  <p:sp>
        <p:nvSpPr>
          <p:cNvPr id="25" name="Google Shape;25;p3"/>
          <p:cNvSpPr txBox="1"/>
          <p:nvPr/>
        </p:nvSpPr>
        <p:spPr>
          <a:xfrm>
            <a:off x="3721290" y="232284"/>
            <a:ext cx="1701428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595959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1</a:t>
            </a:r>
            <a:endParaRPr lang="en-US" altLang="tr-TR" sz="2000" b="1" i="0" u="none" strike="noStrike" cap="none">
              <a:solidFill>
                <a:srgbClr val="595959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grpSp>
        <p:nvGrpSpPr>
          <p:cNvPr id="26" name="Google Shape;26;p3"/>
          <p:cNvGrpSpPr/>
          <p:nvPr/>
        </p:nvGrpSpPr>
        <p:grpSpPr>
          <a:xfrm>
            <a:off x="1594247" y="700336"/>
            <a:ext cx="5955507" cy="31441"/>
            <a:chOff x="3060700" y="4724400"/>
            <a:chExt cx="5955507" cy="31432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3060700" y="4724400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3060700" y="4755832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Slide 1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lide 3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eorgia" panose="02040502050405020303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Slide 4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type="body" idx="1"/>
          </p:nvPr>
        </p:nvSpPr>
        <p:spPr>
          <a:xfrm>
            <a:off x="457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type="body" idx="2"/>
          </p:nvPr>
        </p:nvSpPr>
        <p:spPr>
          <a:xfrm>
            <a:off x="4648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Slide 5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6372200" y="2860576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PPT模板下载：www.1ppt.com/moban/          行业PPT模板：www.1ppt.com/hangye/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节日PPT模板：www.1ppt.com/jieri/          PPT素材：www.1ppt.com/sucai/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PPT背景图片：www.1ppt.com/beijing/        PPT图表：www.1ppt.com/tubiao/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精美PPT下载：www.1ppt.com/xiazai/         PPT教程： www.1ppt.com/powerpoint/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PPT课件：www.1ppt.com/kejian/             字体下载：www.1ppt.com/ziti/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工作总结PPT：www.1ppt.com/xiazai/zongjie/ 工作计划：www.1ppt.com/xiazai/jihua/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商务PPT模板：www.1ppt.com/moban/shangwu/  个人简历PPT：www.1ppt.com/xiazai/jianli/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毕业答辩PPT：www.1ppt.com/xiazai/dabian/  工作汇报PPT：www.1ppt.com/xiazai/huibao/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2" name="Google Shape;52;p7"/>
          <p:cNvSpPr txBox="1"/>
          <p:nvPr>
            <p:ph type="body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type="body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4" name="Google Shape;54;p7"/>
          <p:cNvSpPr txBox="1"/>
          <p:nvPr>
            <p:ph type="body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5" name="Google Shape;55;p7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lide 6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Slide 8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type="body"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type="body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9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Slide 9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type="pic" idx="2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type="body" idx="1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10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 sz="4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chezamusicschool.co.ke/mtg1l1" TargetMode="Externa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notesSlide" Target="../notesSlides/notesSlide2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5" Type="http://schemas.openxmlformats.org/officeDocument/2006/relationships/notesSlide" Target="../notesSlides/notesSlide3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5.png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2.x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42.png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6.png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8.png"/><Relationship Id="rId1" Type="http://schemas.openxmlformats.org/officeDocument/2006/relationships/image" Target="../media/image47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1" Type="http://schemas.openxmlformats.org/officeDocument/2006/relationships/notesSlide" Target="../notesSlides/notesSlide4.x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0.png"/><Relationship Id="rId1" Type="http://schemas.openxmlformats.org/officeDocument/2006/relationships/image" Target="../media/image49.png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2.png"/><Relationship Id="rId1" Type="http://schemas.openxmlformats.org/officeDocument/2006/relationships/image" Target="../media/image51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4.png"/></Relationships>
</file>

<file path=ppt/slides/_rels/slide4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5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8.png"/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image" Target="../media/image55.png"/></Relationships>
</file>

<file path=ppt/slides/_rels/slide4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image" Target="../media/image59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3.png"/></Relationships>
</file>

<file path=ppt/slides/_rels/slide4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3.png"/><Relationship Id="rId1" Type="http://schemas.openxmlformats.org/officeDocument/2006/relationships/image" Target="../media/image6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hyperlink" Target="https://chezamusicschool.co.ke/mtg1l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/>
          <p:nvPr/>
        </p:nvSpPr>
        <p:spPr>
          <a:xfrm>
            <a:off x="341630" y="3146425"/>
            <a:ext cx="8460740" cy="117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en-US" altLang="tr-TR" sz="72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Music Theory G1</a:t>
            </a:r>
            <a:endParaRPr lang="en-US" altLang="tr-TR" sz="72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3" name="Google Shape;103;p20"/>
          <p:cNvSpPr/>
          <p:nvPr/>
        </p:nvSpPr>
        <p:spPr>
          <a:xfrm>
            <a:off x="3563422" y="2666747"/>
            <a:ext cx="2016224" cy="311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 panose="020B0604020202020204"/>
              <a:buNone/>
            </a:pPr>
            <a:r>
              <a:rPr lang="en-US" altLang="tr-TR" sz="16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LESSON 3</a:t>
            </a:r>
            <a:endParaRPr lang="en-US" altLang="tr-TR" sz="16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2760" y="4487545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2" action="ppaction://hlinkfile"/>
              </a:rPr>
              <a:t>www.chezamusicschool.co.ke/mtg1l3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26282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Why would you want to use a tie?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291590"/>
            <a:ext cx="4961890" cy="71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Ties are used to join together notes across the middle beats of a bar in 4/4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894455"/>
            <a:ext cx="6071870" cy="10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second and third beat of a 4/4 bar have special rules that we will learn later. For now, imagine that there’s an invisible barline before the third beat.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6-56-5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8360" y="1928495"/>
            <a:ext cx="7254240" cy="207708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total number of crotchet beats for each of the following tied notes?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10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crotchet is one count and a minim is two counts. When a crotchet is tied to a minim, that makes 1 + 2 which equals 3. 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So there are 3 crotchet beats tied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6-57-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3590" y="1719580"/>
            <a:ext cx="7577455" cy="216979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total number of crotchet beats for each of the following tied notes?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10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crotchet is one count and a quaver is half count. When a crotchet is tied to a quaver, that makes 1 + 1/2 which equals 1 and 1/2 beats. So there are 1 &amp; 1/2 crotchet beats tied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6-58-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9060" y="1776095"/>
            <a:ext cx="6486525" cy="185737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total number of crotchet beats for each of the following tied notes?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10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quaver is half count. When a quaver is tied to another quaver, that makes 1/2 + 1/2 which equals 1 beat. So there is 1 crotchet beat tied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6-59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1415" y="1732280"/>
            <a:ext cx="6486525" cy="185737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total number of crotchet beats for each of the following tied notes?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10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minim is two beats. When a minim is tied to another minim, that makes 2 + 2 which equals 4. The tied notes above have a total count of 4 crotchet beats.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6-59-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2220" y="1758315"/>
            <a:ext cx="6486525" cy="185737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45;p23"/>
          <p:cNvSpPr/>
          <p:nvPr/>
        </p:nvSpPr>
        <p:spPr>
          <a:xfrm>
            <a:off x="1369060" y="1139190"/>
            <a:ext cx="607123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one note will show the total value of the tied notes below?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4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above will have the same duration as a semibreve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30-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89785" y="1744980"/>
            <a:ext cx="4064000" cy="14859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45;p23"/>
          <p:cNvSpPr/>
          <p:nvPr/>
        </p:nvSpPr>
        <p:spPr>
          <a:xfrm>
            <a:off x="1369060" y="1139190"/>
            <a:ext cx="607123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one note will show the total value of the tied notes below?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4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above will have the same duration as a minim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30-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55290" y="1739900"/>
            <a:ext cx="2898140" cy="149669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45;p23"/>
          <p:cNvSpPr/>
          <p:nvPr/>
        </p:nvSpPr>
        <p:spPr>
          <a:xfrm>
            <a:off x="1369060" y="1139190"/>
            <a:ext cx="607123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one note will show the total value of the tied notes below?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4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above will have the same duration as a crotchet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31-39"/>
          <p:cNvPicPr>
            <a:picLocks noChangeAspect="1"/>
          </p:cNvPicPr>
          <p:nvPr/>
        </p:nvPicPr>
        <p:blipFill>
          <a:blip r:embed="rId1"/>
          <a:srcRect l="1860"/>
          <a:stretch>
            <a:fillRect/>
          </a:stretch>
        </p:blipFill>
        <p:spPr>
          <a:xfrm>
            <a:off x="2807335" y="1583055"/>
            <a:ext cx="2713990" cy="181038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45;p23"/>
          <p:cNvSpPr/>
          <p:nvPr/>
        </p:nvSpPr>
        <p:spPr>
          <a:xfrm>
            <a:off x="1369060" y="1139190"/>
            <a:ext cx="607123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one note will show the total value of the tied notes below?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4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Notice how more than two notes are tied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33-5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41600" y="1833245"/>
            <a:ext cx="2981325" cy="1478280"/>
          </a:xfrm>
          <a:prstGeom prst="rect">
            <a:avLst/>
          </a:prstGeom>
        </p:spPr>
      </p:pic>
      <p:sp>
        <p:nvSpPr>
          <p:cNvPr id="4" name="Google Shape;145;p23"/>
          <p:cNvSpPr/>
          <p:nvPr/>
        </p:nvSpPr>
        <p:spPr>
          <a:xfrm>
            <a:off x="1369060" y="3322955"/>
            <a:ext cx="6071870" cy="4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above will have the same duration as a crotchet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  <p:bldP spid="4" grpId="1"/>
      <p:bldP spid="8" grpId="0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45;p23"/>
          <p:cNvSpPr/>
          <p:nvPr/>
        </p:nvSpPr>
        <p:spPr>
          <a:xfrm>
            <a:off x="1369060" y="1139190"/>
            <a:ext cx="607123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one note will show the total value of the tied notes below?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4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above will have the same duration as a semibreve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34-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62785" y="1964690"/>
            <a:ext cx="4752975" cy="1428750"/>
          </a:xfrm>
          <a:prstGeom prst="rect">
            <a:avLst/>
          </a:prstGeom>
        </p:spPr>
      </p:pic>
      <p:sp>
        <p:nvSpPr>
          <p:cNvPr id="4" name="Google Shape;145;p23"/>
          <p:cNvSpPr/>
          <p:nvPr/>
        </p:nvSpPr>
        <p:spPr>
          <a:xfrm>
            <a:off x="1381760" y="4186555"/>
            <a:ext cx="6071870" cy="4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Notice how more than two notes are tied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01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2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03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Pitch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02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77688" y="3684027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04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Pitch 2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45;p23"/>
          <p:cNvSpPr/>
          <p:nvPr/>
        </p:nvSpPr>
        <p:spPr>
          <a:xfrm>
            <a:off x="1369060" y="1139190"/>
            <a:ext cx="607123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one note will show the total value of the tied notes below?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4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above will have the same duration as a quaver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Screenshot from 2022-09-06 07-35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83230" y="1426845"/>
            <a:ext cx="1869440" cy="223075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45;p23"/>
          <p:cNvSpPr/>
          <p:nvPr/>
        </p:nvSpPr>
        <p:spPr>
          <a:xfrm>
            <a:off x="1369060" y="1139190"/>
            <a:ext cx="6071235" cy="112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Joining notes with a tie is sometimes not appropriate. It is only in special situations like joining notes across bar-lines that we use ties. </a:t>
            </a:r>
            <a:endParaRPr lang="en-US" altLang="tr-TR" sz="20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847465" y="789305"/>
            <a:ext cx="187198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Dotted 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367790" y="2522855"/>
            <a:ext cx="6071235" cy="141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When a note is joined to another note that is half of its value, there is another way of notating it.</a:t>
            </a:r>
            <a:endParaRPr lang="en-US" altLang="tr-TR" sz="24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3847465" y="789305"/>
            <a:ext cx="187198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Dotted 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09-06 07-37-4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05965" y="2473960"/>
            <a:ext cx="1885950" cy="1028700"/>
          </a:xfrm>
          <a:prstGeom prst="rect">
            <a:avLst/>
          </a:prstGeom>
        </p:spPr>
      </p:pic>
      <p:sp>
        <p:nvSpPr>
          <p:cNvPr id="7" name="Google Shape;145;p23"/>
          <p:cNvSpPr/>
          <p:nvPr/>
        </p:nvSpPr>
        <p:spPr>
          <a:xfrm>
            <a:off x="1877060" y="1558290"/>
            <a:ext cx="2197100" cy="9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Instead of joining a crotchet and a quaver </a:t>
            </a:r>
            <a:r>
              <a:rPr lang="en-US" altLang="tr-TR" sz="16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as shown below,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4874260" y="1558290"/>
            <a:ext cx="2197100" cy="9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 a dot to the crotchet and that is it.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11" name="Picture 10" descr="Screenshot from 2022-09-06 07-37-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675" y="2416810"/>
            <a:ext cx="1085850" cy="1085850"/>
          </a:xfrm>
          <a:prstGeom prst="rect">
            <a:avLst/>
          </a:prstGeom>
        </p:spPr>
      </p:pic>
      <p:sp>
        <p:nvSpPr>
          <p:cNvPr id="12" name="Google Shape;145;p23"/>
          <p:cNvSpPr/>
          <p:nvPr/>
        </p:nvSpPr>
        <p:spPr>
          <a:xfrm>
            <a:off x="4337050" y="2731135"/>
            <a:ext cx="699135" cy="9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 i="0" u="none" strike="noStrike" cap="none">
                <a:solidFill>
                  <a:schemeClr val="tx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=</a:t>
            </a:r>
            <a:endParaRPr lang="en-US" altLang="tr-TR" sz="3200" i="0" u="none" strike="noStrike" cap="none">
              <a:solidFill>
                <a:schemeClr val="tx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43-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5965" y="3647440"/>
            <a:ext cx="1434465" cy="104457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0" grpId="0"/>
      <p:bldP spid="10" grpId="1"/>
      <p:bldP spid="12" grpId="0"/>
      <p:bldP spid="1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3847465" y="789305"/>
            <a:ext cx="187198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Dotted 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369060" y="1380490"/>
            <a:ext cx="2197100" cy="9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Instead of joining a minim and a crotchet as shown below,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4366260" y="1380490"/>
            <a:ext cx="2197100" cy="9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 a dot to the minim and that is it.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" name="Google Shape;145;p23"/>
          <p:cNvSpPr/>
          <p:nvPr/>
        </p:nvSpPr>
        <p:spPr>
          <a:xfrm>
            <a:off x="3829050" y="2553335"/>
            <a:ext cx="537845" cy="9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 i="0" u="none" strike="noStrike" cap="none">
                <a:solidFill>
                  <a:schemeClr val="tx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=</a:t>
            </a:r>
            <a:endParaRPr lang="en-US" altLang="tr-TR" sz="3200" i="0" u="none" strike="noStrike" cap="none">
              <a:solidFill>
                <a:schemeClr val="tx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38-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9060" y="2454275"/>
            <a:ext cx="1838325" cy="1114425"/>
          </a:xfrm>
          <a:prstGeom prst="rect">
            <a:avLst/>
          </a:prstGeom>
        </p:spPr>
      </p:pic>
      <p:pic>
        <p:nvPicPr>
          <p:cNvPr id="5" name="Picture 4" descr="Screenshot from 2022-09-06 07-38-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660" y="2379980"/>
            <a:ext cx="1790700" cy="1133475"/>
          </a:xfrm>
          <a:prstGeom prst="rect">
            <a:avLst/>
          </a:prstGeom>
        </p:spPr>
      </p:pic>
      <p:pic>
        <p:nvPicPr>
          <p:cNvPr id="8" name="Picture 7" descr="Screenshot from 2022-09-06 07-42-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060" y="3568700"/>
            <a:ext cx="1603375" cy="116776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0" grpId="0"/>
      <p:bldP spid="10" grpId="1"/>
      <p:bldP spid="12" grpId="0"/>
      <p:bldP spid="1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3847465" y="789305"/>
            <a:ext cx="187198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Dotted 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369060" y="1126490"/>
            <a:ext cx="2197100" cy="9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Instead of joining a minim and a crotchet </a:t>
            </a:r>
            <a:r>
              <a:rPr lang="en-US" altLang="tr-TR" sz="16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as shown below,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4366260" y="1126490"/>
            <a:ext cx="2197100" cy="9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 a dot to the minim and that is it.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" name="Google Shape;145;p23"/>
          <p:cNvSpPr/>
          <p:nvPr/>
        </p:nvSpPr>
        <p:spPr>
          <a:xfrm>
            <a:off x="3847465" y="2571750"/>
            <a:ext cx="2197100" cy="916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 i="0" u="none" strike="noStrike" cap="none">
                <a:solidFill>
                  <a:schemeClr val="tx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=</a:t>
            </a:r>
            <a:endParaRPr lang="en-US" altLang="tr-TR" sz="3200" i="0" u="none" strike="noStrike" cap="none">
              <a:solidFill>
                <a:schemeClr val="tx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40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7335" y="1973580"/>
            <a:ext cx="1590675" cy="1514475"/>
          </a:xfrm>
          <a:prstGeom prst="rect">
            <a:avLst/>
          </a:prstGeom>
        </p:spPr>
      </p:pic>
      <p:pic>
        <p:nvPicPr>
          <p:cNvPr id="4" name="Picture 3" descr="Screenshot from 2022-09-06 07-39-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986280"/>
            <a:ext cx="1352550" cy="1438275"/>
          </a:xfrm>
          <a:prstGeom prst="rect">
            <a:avLst/>
          </a:prstGeom>
        </p:spPr>
      </p:pic>
      <p:pic>
        <p:nvPicPr>
          <p:cNvPr id="6" name="Picture 5" descr="Screenshot from 2022-09-06 07-41-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980" y="3312795"/>
            <a:ext cx="1428750" cy="13271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0" grpId="0"/>
      <p:bldP spid="10" grpId="1"/>
      <p:bldP spid="12" grpId="0"/>
      <p:bldP spid="1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6381750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Look for a bar that is incomplete and add a dot where necessary to make it a complete bar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10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Look at the third bar. There are three beats. If we add a dot to the minim, we will get a dotted minim which is equivalent to three crotchet beats. If we add the crotchet, the bar will be complete.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09-06 07-46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4065" y="1747520"/>
            <a:ext cx="7595870" cy="191262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539740" y="2042160"/>
            <a:ext cx="1407795" cy="1692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8" grpId="0"/>
      <p:bldP spid="8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991360" y="13677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is the correct way to make the third bar complete.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7-45-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6300" y="1813560"/>
            <a:ext cx="7660640" cy="192913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742940" y="2042160"/>
            <a:ext cx="1292225" cy="1692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Look for a bar that is incomplete and add a dot where necessary to make it a complete bar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10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Look at the second bar. The bar is missing a quaver to be complete. We need to add a dot to a crotchet, but which crotchet? 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Consider grouping of notes when choosing the crotchet to dot.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7-47-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7090" y="1871980"/>
            <a:ext cx="7927340" cy="181229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726815" y="1991995"/>
            <a:ext cx="2169160" cy="1692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8" grpId="0"/>
      <p:bldP spid="8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991360" y="13677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is the correct way to make the second bar complete.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7-47-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9800" y="1836420"/>
            <a:ext cx="7569200" cy="17303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693160" y="1925955"/>
            <a:ext cx="412750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124960" y="1925955"/>
            <a:ext cx="55435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709160" y="1925955"/>
            <a:ext cx="56959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18760" y="1925955"/>
            <a:ext cx="518160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 animBg="1"/>
      <p:bldP spid="4" grpId="0" animBg="1"/>
      <p:bldP spid="7" grpId="0" animBg="1"/>
      <p:bldP spid="8" grpId="0" animBg="1"/>
      <p:bldP spid="3" grpId="1" animBg="1"/>
      <p:bldP spid="4" grpId="1" animBg="1"/>
      <p:bldP spid="7" grpId="1" animBg="1"/>
      <p:bldP spid="8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Look for a bar that is incomplete and add a dot where necessary to make it a complete bar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49-4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4065" y="1776095"/>
            <a:ext cx="8214995" cy="1878330"/>
          </a:xfrm>
          <a:prstGeom prst="rect">
            <a:avLst/>
          </a:prstGeom>
        </p:spPr>
      </p:pic>
      <p:sp>
        <p:nvSpPr>
          <p:cNvPr id="2" name="Google Shape;145;p23"/>
          <p:cNvSpPr/>
          <p:nvPr/>
        </p:nvSpPr>
        <p:spPr>
          <a:xfrm>
            <a:off x="1369060" y="3780155"/>
            <a:ext cx="6071870" cy="10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Look at the third bar. The bar is missing a quaver to be complete. We need to add a dot to a crotchet, but which crotchet? 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Consider grouping of notes when choosing the crotchet to dot.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42560" y="1915160"/>
            <a:ext cx="1591310" cy="1692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3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05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Key Signatures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07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Scales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06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36465" y="3684270"/>
            <a:ext cx="483235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08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Intervals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991360" y="13677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is the correct way to make the third bar complete.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7-49-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2680" y="1763395"/>
            <a:ext cx="7581900" cy="173355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5166360" y="1925955"/>
            <a:ext cx="412750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598160" y="1925955"/>
            <a:ext cx="554355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197600" y="1925955"/>
            <a:ext cx="450850" cy="14592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 animBg="1"/>
      <p:bldP spid="4" grpId="0" animBg="1"/>
      <p:bldP spid="7" grpId="0" animBg="1"/>
      <p:bldP spid="3" grpId="1" animBg="1"/>
      <p:bldP spid="4" grpId="1" animBg="1"/>
      <p:bldP spid="7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Look for a bar that is incomplete and add a dot where necessary to make it a complete bar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45;p23"/>
          <p:cNvSpPr/>
          <p:nvPr/>
        </p:nvSpPr>
        <p:spPr>
          <a:xfrm>
            <a:off x="1369060" y="3536950"/>
            <a:ext cx="6071870" cy="1207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1. Look at the second bar. It is short of a full 2/4 bar by a semiquaver. We need to add a dot to a quaver. Which quaver?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2. Look at the last bar. The bar is missing a quaver to be complete. We need to add a dot to a crotchet. 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7-51-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6765" y="1802130"/>
            <a:ext cx="7788275" cy="173418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776345" y="1905000"/>
            <a:ext cx="1810385" cy="1692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913245" y="1905000"/>
            <a:ext cx="1165225" cy="1692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 bldLvl="0" animBg="1"/>
      <p:bldP spid="7" grpId="0" bldLvl="0" animBg="1"/>
      <p:bldP spid="4" grpId="1" animBg="1"/>
      <p:bldP spid="7" grpId="1" animBg="1"/>
      <p:bldP spid="2" grpId="0"/>
      <p:bldP spid="2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Adding tied notes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991360" y="13677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is the correct way to make the second and last bar complete.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11" name="Picture 10" descr="Screenshot from 2022-09-06 07-51-4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2620" y="2044700"/>
            <a:ext cx="8162925" cy="1818005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3776345" y="2057400"/>
            <a:ext cx="1810385" cy="1692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042150" y="2044700"/>
            <a:ext cx="1165225" cy="1692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3" grpId="0" bldLvl="0" animBg="1"/>
      <p:bldP spid="1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858895" y="828040"/>
            <a:ext cx="156210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Note values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991360" y="13677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is an order of notes from long to short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09-06 16-07-41"/>
          <p:cNvPicPr>
            <a:picLocks noChangeAspect="1"/>
          </p:cNvPicPr>
          <p:nvPr/>
        </p:nvPicPr>
        <p:blipFill>
          <a:blip r:embed="rId1"/>
          <a:srcRect l="28898" r="35013"/>
          <a:stretch>
            <a:fillRect/>
          </a:stretch>
        </p:blipFill>
        <p:spPr>
          <a:xfrm>
            <a:off x="866140" y="1844040"/>
            <a:ext cx="608965" cy="1523365"/>
          </a:xfrm>
          <a:prstGeom prst="rect">
            <a:avLst/>
          </a:prstGeom>
        </p:spPr>
      </p:pic>
      <p:pic>
        <p:nvPicPr>
          <p:cNvPr id="2" name="Picture 1" descr="Screenshot from 2022-09-06 07-53-40"/>
          <p:cNvPicPr>
            <a:picLocks noChangeAspect="1"/>
          </p:cNvPicPr>
          <p:nvPr/>
        </p:nvPicPr>
        <p:blipFill>
          <a:blip r:embed="rId2"/>
          <a:srcRect l="7052" r="46243"/>
          <a:stretch>
            <a:fillRect/>
          </a:stretch>
        </p:blipFill>
        <p:spPr>
          <a:xfrm>
            <a:off x="1873250" y="1771015"/>
            <a:ext cx="769620" cy="1771650"/>
          </a:xfrm>
          <a:prstGeom prst="rect">
            <a:avLst/>
          </a:prstGeom>
        </p:spPr>
      </p:pic>
      <p:pic>
        <p:nvPicPr>
          <p:cNvPr id="3" name="Picture 2" descr="Screenshot from 2022-09-06 07-53-45"/>
          <p:cNvPicPr>
            <a:picLocks noChangeAspect="1"/>
          </p:cNvPicPr>
          <p:nvPr/>
        </p:nvPicPr>
        <p:blipFill>
          <a:blip r:embed="rId3"/>
          <a:srcRect l="31368" r="28208"/>
          <a:stretch>
            <a:fillRect/>
          </a:stretch>
        </p:blipFill>
        <p:spPr>
          <a:xfrm>
            <a:off x="3071495" y="1834515"/>
            <a:ext cx="666115" cy="1771650"/>
          </a:xfrm>
          <a:prstGeom prst="rect">
            <a:avLst/>
          </a:prstGeom>
        </p:spPr>
      </p:pic>
      <p:pic>
        <p:nvPicPr>
          <p:cNvPr id="7" name="Picture 6" descr="Screenshot from 2022-09-06 07-53-56"/>
          <p:cNvPicPr>
            <a:picLocks noChangeAspect="1"/>
          </p:cNvPicPr>
          <p:nvPr/>
        </p:nvPicPr>
        <p:blipFill>
          <a:blip r:embed="rId4"/>
          <a:srcRect l="29078" r="20251"/>
          <a:stretch>
            <a:fillRect/>
          </a:stretch>
        </p:blipFill>
        <p:spPr>
          <a:xfrm>
            <a:off x="5584825" y="1834515"/>
            <a:ext cx="743585" cy="1771650"/>
          </a:xfrm>
          <a:prstGeom prst="rect">
            <a:avLst/>
          </a:prstGeom>
        </p:spPr>
      </p:pic>
      <p:pic>
        <p:nvPicPr>
          <p:cNvPr id="8" name="Picture 7" descr="Screenshot from 2022-09-06 07-54-04"/>
          <p:cNvPicPr>
            <a:picLocks noChangeAspect="1"/>
          </p:cNvPicPr>
          <p:nvPr/>
        </p:nvPicPr>
        <p:blipFill>
          <a:blip r:embed="rId5"/>
          <a:srcRect l="39191" r="21156"/>
          <a:stretch>
            <a:fillRect/>
          </a:stretch>
        </p:blipFill>
        <p:spPr>
          <a:xfrm>
            <a:off x="7880350" y="1834515"/>
            <a:ext cx="653415" cy="1771650"/>
          </a:xfrm>
          <a:prstGeom prst="rect">
            <a:avLst/>
          </a:prstGeom>
        </p:spPr>
      </p:pic>
      <p:pic>
        <p:nvPicPr>
          <p:cNvPr id="9" name="Picture 8" descr="Screenshot from 2022-09-06 07-54-16"/>
          <p:cNvPicPr>
            <a:picLocks noChangeAspect="1"/>
          </p:cNvPicPr>
          <p:nvPr/>
        </p:nvPicPr>
        <p:blipFill>
          <a:blip r:embed="rId6"/>
          <a:srcRect l="24674" r="21788"/>
          <a:stretch>
            <a:fillRect/>
          </a:stretch>
        </p:blipFill>
        <p:spPr>
          <a:xfrm>
            <a:off x="4240530" y="1796415"/>
            <a:ext cx="730250" cy="1771650"/>
          </a:xfrm>
          <a:prstGeom prst="rect">
            <a:avLst/>
          </a:prstGeom>
        </p:spPr>
      </p:pic>
      <p:pic>
        <p:nvPicPr>
          <p:cNvPr id="10" name="Picture 9" descr="Screenshot from 2022-09-06 07-54-32"/>
          <p:cNvPicPr>
            <a:picLocks noChangeAspect="1"/>
          </p:cNvPicPr>
          <p:nvPr/>
        </p:nvPicPr>
        <p:blipFill>
          <a:blip r:embed="rId7"/>
          <a:srcRect l="31329" r="25896"/>
          <a:stretch>
            <a:fillRect/>
          </a:stretch>
        </p:blipFill>
        <p:spPr>
          <a:xfrm>
            <a:off x="6751955" y="1834515"/>
            <a:ext cx="704850" cy="17716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dotted 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We learned earlier that  quavers and semiquavers are beamed together so that they are grouped into </a:t>
            </a: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beats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369060" y="3780155"/>
            <a:ext cx="6071870" cy="10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same is true of dotted notes: If a dotted quaver and a semiquaver are part of the same beat, they are beamed together as shown above.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7-56-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3040" y="1776095"/>
            <a:ext cx="1647825" cy="1771650"/>
          </a:xfrm>
          <a:prstGeom prst="rect">
            <a:avLst/>
          </a:prstGeom>
        </p:spPr>
      </p:pic>
      <p:pic>
        <p:nvPicPr>
          <p:cNvPr id="3" name="Picture 2" descr="Screenshot from 2022-09-06 07-56-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49420" y="1776095"/>
            <a:ext cx="1647825" cy="17716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dotted 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2364105" y="1195705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bar shown below is correctly grouped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998980" y="3767455"/>
            <a:ext cx="4897120" cy="525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Note the groupings that make single crotchet beats.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7-58-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1220" y="1615440"/>
            <a:ext cx="4133850" cy="191452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267075" y="1797050"/>
            <a:ext cx="1239520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37075" y="1809750"/>
            <a:ext cx="942975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502275" y="1809750"/>
            <a:ext cx="942975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 animBg="1"/>
      <p:bldP spid="7" grpId="0" animBg="1"/>
      <p:bldP spid="9" grpId="0" animBg="1"/>
      <p:bldP spid="8" grpId="0"/>
      <p:bldP spid="4" grpId="1" animBg="1"/>
      <p:bldP spid="7" grpId="1" animBg="1"/>
      <p:bldP spid="9" grpId="1" animBg="1"/>
      <p:bldP spid="8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dotted 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2364105" y="1195705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bar shown below grouped correctly?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2644140" y="3818890"/>
            <a:ext cx="3178810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are grouped correctly.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8-10-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51965" y="1626235"/>
            <a:ext cx="4962525" cy="176212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593975" y="1644650"/>
            <a:ext cx="942975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584575" y="1644650"/>
            <a:ext cx="942975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752975" y="1644650"/>
            <a:ext cx="942975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0</a:t>
            </a: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43575" y="1644650"/>
            <a:ext cx="942975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0</a:t>
            </a:r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10" grpId="0" animBg="1"/>
      <p:bldP spid="4" grpId="0" animBg="1"/>
      <p:bldP spid="3" grpId="0" animBg="1"/>
      <p:bldP spid="7" grpId="0" animBg="1"/>
      <p:bldP spid="8" grpId="1"/>
      <p:bldP spid="10" grpId="1" animBg="1"/>
      <p:bldP spid="4" grpId="1" animBg="1"/>
      <p:bldP spid="3" grpId="1" animBg="1"/>
      <p:bldP spid="7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dotted 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2364105" y="1195705"/>
            <a:ext cx="546544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Is the bar shown below grouped correctly?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2644140" y="3818890"/>
            <a:ext cx="3566160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are not grouped correctly.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8-10-4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51965" y="1626235"/>
            <a:ext cx="4962525" cy="176212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4752975" y="1644650"/>
            <a:ext cx="942975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0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5730875" y="1644650"/>
            <a:ext cx="942975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0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637280" y="1653540"/>
            <a:ext cx="904240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0</a:t>
            </a: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644775" y="1644650"/>
            <a:ext cx="939165" cy="1911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0</a:t>
            </a:r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 animBg="1"/>
      <p:bldP spid="7" grpId="0" animBg="1"/>
      <p:bldP spid="4" grpId="0" animBg="1"/>
      <p:bldP spid="3" grpId="0" animBg="1"/>
      <p:bldP spid="8" grpId="0"/>
      <p:bldP spid="9" grpId="1" animBg="1"/>
      <p:bldP spid="7" grpId="1" animBg="1"/>
      <p:bldP spid="4" grpId="1" animBg="1"/>
      <p:bldP spid="3" grpId="1" animBg="1"/>
      <p:bldP spid="8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1108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dotted notes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139190"/>
            <a:ext cx="6029325" cy="63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Look at the following rhythm and how it should be written with correct grouping. </a:t>
            </a: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Note the 4 quavers adding up to a minim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8-25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7080" y="1721485"/>
            <a:ext cx="7609205" cy="1218565"/>
          </a:xfrm>
          <a:prstGeom prst="rect">
            <a:avLst/>
          </a:prstGeom>
        </p:spPr>
      </p:pic>
      <p:pic>
        <p:nvPicPr>
          <p:cNvPr id="4" name="Picture 3" descr="Screenshot from 2022-09-06 08-24-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" y="2694940"/>
            <a:ext cx="7896225" cy="18669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196975" y="1771650"/>
            <a:ext cx="83693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0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174875" y="1771650"/>
            <a:ext cx="83693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0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101975" y="1771650"/>
            <a:ext cx="92583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041775" y="1771650"/>
            <a:ext cx="92583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133975" y="1771650"/>
            <a:ext cx="1171575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324600" y="1764030"/>
            <a:ext cx="887095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438275" y="3054350"/>
            <a:ext cx="83693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339975" y="3054350"/>
            <a:ext cx="83693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254375" y="3054350"/>
            <a:ext cx="83693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105275" y="3054350"/>
            <a:ext cx="83693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311775" y="3054350"/>
            <a:ext cx="101219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327775" y="3054350"/>
            <a:ext cx="792480" cy="1176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918120" y="1780031"/>
            <a:ext cx="1064990" cy="9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6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1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05" y="2104492"/>
            <a:ext cx="2087387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Scales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95" y="2736850"/>
            <a:ext cx="4629150" cy="1163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 OF C MAJOR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DEGREES OF THE SCALE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TONES AND SEMITONES IN SCALES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Tonic Triads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09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" name="MH_Entry_2"/>
          <p:cNvSpPr/>
          <p:nvPr>
            <p:custDataLst>
              <p:tags r:id="rId6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Terms &amp; Signs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10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9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30" grpId="0" bldLvl="0" animBg="1"/>
      <p:bldP spid="31" grpId="0"/>
      <p:bldP spid="5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/>
          <p:nvPr/>
        </p:nvSpPr>
        <p:spPr>
          <a:xfrm>
            <a:off x="5477331" y="2241497"/>
            <a:ext cx="443372" cy="44350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68" name="Google Shape;168;p24"/>
          <p:cNvCxnSpPr/>
          <p:nvPr/>
        </p:nvCxnSpPr>
        <p:spPr>
          <a:xfrm>
            <a:off x="4235512" y="3414303"/>
            <a:ext cx="558800" cy="0"/>
          </a:xfrm>
          <a:prstGeom prst="straightConnector1">
            <a:avLst/>
          </a:prstGeom>
          <a:noFill/>
          <a:ln w="9525" cap="flat" cmpd="sng">
            <a:solidFill>
              <a:srgbClr val="626262"/>
            </a:solidFill>
            <a:prstDash val="dash"/>
            <a:round/>
            <a:headEnd type="oval" w="med" len="med"/>
            <a:tailEnd type="oval" w="med" len="med"/>
          </a:ln>
        </p:spPr>
      </p:cxnSp>
      <p:cxnSp>
        <p:nvCxnSpPr>
          <p:cNvPr id="169" name="Google Shape;169;p24"/>
          <p:cNvCxnSpPr/>
          <p:nvPr/>
        </p:nvCxnSpPr>
        <p:spPr>
          <a:xfrm rot="10800000">
            <a:off x="5848351" y="3422453"/>
            <a:ext cx="2828107" cy="0"/>
          </a:xfrm>
          <a:prstGeom prst="straightConnector1">
            <a:avLst/>
          </a:prstGeom>
          <a:noFill/>
          <a:ln w="9525" cap="flat" cmpd="sng">
            <a:solidFill>
              <a:srgbClr val="626262"/>
            </a:solidFill>
            <a:prstDash val="dash"/>
            <a:round/>
            <a:headEnd type="oval" w="med" len="med"/>
            <a:tailEnd type="oval" w="med" len="med"/>
          </a:ln>
        </p:spPr>
      </p:cxnSp>
      <p:cxnSp>
        <p:nvCxnSpPr>
          <p:cNvPr id="170" name="Google Shape;170;p24"/>
          <p:cNvCxnSpPr/>
          <p:nvPr/>
        </p:nvCxnSpPr>
        <p:spPr>
          <a:xfrm rot="10800000">
            <a:off x="566057" y="3422453"/>
            <a:ext cx="2609487" cy="0"/>
          </a:xfrm>
          <a:prstGeom prst="straightConnector1">
            <a:avLst/>
          </a:prstGeom>
          <a:noFill/>
          <a:ln w="9525" cap="flat" cmpd="sng">
            <a:solidFill>
              <a:srgbClr val="626262"/>
            </a:solidFill>
            <a:prstDash val="dash"/>
            <a:round/>
            <a:headEnd type="oval" w="med" len="med"/>
            <a:tailEnd type="oval" w="med" len="med"/>
          </a:ln>
        </p:spPr>
      </p:cxnSp>
      <p:sp>
        <p:nvSpPr>
          <p:cNvPr id="171" name="Google Shape;171;p24"/>
          <p:cNvSpPr/>
          <p:nvPr/>
        </p:nvSpPr>
        <p:spPr>
          <a:xfrm>
            <a:off x="5997575" y="2226945"/>
            <a:ext cx="1066800" cy="28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 Major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2" name="Google Shape;172;p24"/>
          <p:cNvSpPr/>
          <p:nvPr/>
        </p:nvSpPr>
        <p:spPr>
          <a:xfrm>
            <a:off x="6012160" y="2514577"/>
            <a:ext cx="1680865" cy="886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 Major scale starts and ends with G. It has got one sharp on F.</a:t>
            </a:r>
            <a:endParaRPr lang="en-US" altLang="tr-TR" sz="1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3" name="Google Shape;173;p24"/>
          <p:cNvSpPr/>
          <p:nvPr/>
        </p:nvSpPr>
        <p:spPr>
          <a:xfrm>
            <a:off x="5477331" y="3645571"/>
            <a:ext cx="443372" cy="44350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4" name="Google Shape;174;p24"/>
          <p:cNvSpPr/>
          <p:nvPr/>
        </p:nvSpPr>
        <p:spPr>
          <a:xfrm>
            <a:off x="5997575" y="3604895"/>
            <a:ext cx="1274445" cy="28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 Major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5" name="Google Shape;175;p24"/>
          <p:cNvSpPr/>
          <p:nvPr/>
        </p:nvSpPr>
        <p:spPr>
          <a:xfrm>
            <a:off x="6012160" y="3918652"/>
            <a:ext cx="1680865" cy="886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 Major scale starts and ends with F. It has got one flat on B</a:t>
            </a:r>
            <a:endParaRPr lang="en-US" altLang="tr-TR" sz="1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6" name="Google Shape;176;p24"/>
          <p:cNvSpPr/>
          <p:nvPr/>
        </p:nvSpPr>
        <p:spPr>
          <a:xfrm>
            <a:off x="1604010" y="2159635"/>
            <a:ext cx="1303020" cy="28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 Major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7" name="Google Shape;177;p24"/>
          <p:cNvSpPr/>
          <p:nvPr/>
        </p:nvSpPr>
        <p:spPr>
          <a:xfrm>
            <a:off x="1511660" y="2471595"/>
            <a:ext cx="1680865" cy="886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 Major scale starts and ends with C. It has got no accidentals</a:t>
            </a:r>
            <a:endParaRPr lang="en-US" altLang="tr-TR" sz="1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8" name="Google Shape;178;p24"/>
          <p:cNvSpPr/>
          <p:nvPr/>
        </p:nvSpPr>
        <p:spPr>
          <a:xfrm>
            <a:off x="1547664" y="3569199"/>
            <a:ext cx="1478610" cy="284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 Major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9" name="Google Shape;179;p24"/>
          <p:cNvSpPr/>
          <p:nvPr/>
        </p:nvSpPr>
        <p:spPr>
          <a:xfrm>
            <a:off x="1511935" y="3875405"/>
            <a:ext cx="1861820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 Major scale starts and ends with D. It has two shaprs on F and C</a:t>
            </a:r>
            <a:endParaRPr lang="en-US" altLang="tr-TR" sz="1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80" name="Google Shape;180;p24"/>
          <p:cNvSpPr/>
          <p:nvPr/>
        </p:nvSpPr>
        <p:spPr>
          <a:xfrm>
            <a:off x="3192525" y="2241497"/>
            <a:ext cx="443372" cy="4435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81" name="Google Shape;181;p24"/>
          <p:cNvSpPr/>
          <p:nvPr/>
        </p:nvSpPr>
        <p:spPr>
          <a:xfrm>
            <a:off x="3192525" y="3645571"/>
            <a:ext cx="443372" cy="4435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82" name="Google Shape;182;p24"/>
          <p:cNvSpPr txBox="1"/>
          <p:nvPr/>
        </p:nvSpPr>
        <p:spPr>
          <a:xfrm>
            <a:off x="3287493" y="2276132"/>
            <a:ext cx="275556" cy="392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lt1"/>
                </a:solidFill>
                <a:latin typeface="Impact" panose="020B0806030902050204"/>
                <a:ea typeface="Impact" panose="020B0806030902050204"/>
                <a:cs typeface="Impact" panose="020B0806030902050204"/>
                <a:sym typeface="Impact" panose="020B0806030902050204"/>
              </a:rPr>
              <a:t>C</a:t>
            </a:r>
            <a:endParaRPr lang="en-US" sz="2100">
              <a:solidFill>
                <a:schemeClr val="lt1"/>
              </a:solidFill>
              <a:latin typeface="Impact" panose="020B0806030902050204"/>
              <a:ea typeface="Impact" panose="020B0806030902050204"/>
              <a:cs typeface="Impact" panose="020B0806030902050204"/>
              <a:sym typeface="Impact" panose="020B0806030902050204"/>
            </a:endParaRPr>
          </a:p>
        </p:txBody>
      </p:sp>
      <p:sp>
        <p:nvSpPr>
          <p:cNvPr id="183" name="Google Shape;183;p24"/>
          <p:cNvSpPr txBox="1"/>
          <p:nvPr/>
        </p:nvSpPr>
        <p:spPr>
          <a:xfrm>
            <a:off x="3270421" y="3671057"/>
            <a:ext cx="287579" cy="392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lt1"/>
                </a:solidFill>
                <a:latin typeface="Impact" panose="020B0806030902050204"/>
                <a:ea typeface="Impact" panose="020B0806030902050204"/>
                <a:cs typeface="Impact" panose="020B0806030902050204"/>
                <a:sym typeface="Impact" panose="020B0806030902050204"/>
              </a:rPr>
              <a:t>D</a:t>
            </a:r>
            <a:endParaRPr lang="en-US" sz="2100">
              <a:solidFill>
                <a:schemeClr val="lt1"/>
              </a:solidFill>
              <a:latin typeface="Impact" panose="020B0806030902050204"/>
              <a:ea typeface="Impact" panose="020B0806030902050204"/>
              <a:cs typeface="Impact" panose="020B0806030902050204"/>
              <a:sym typeface="Impact" panose="020B0806030902050204"/>
            </a:endParaRPr>
          </a:p>
        </p:txBody>
      </p:sp>
      <p:sp>
        <p:nvSpPr>
          <p:cNvPr id="184" name="Google Shape;184;p24"/>
          <p:cNvSpPr txBox="1"/>
          <p:nvPr/>
        </p:nvSpPr>
        <p:spPr>
          <a:xfrm>
            <a:off x="5556409" y="2276132"/>
            <a:ext cx="287579" cy="392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lt1"/>
                </a:solidFill>
                <a:latin typeface="Impact" panose="020B0806030902050204"/>
                <a:ea typeface="Impact" panose="020B0806030902050204"/>
                <a:cs typeface="Impact" panose="020B0806030902050204"/>
                <a:sym typeface="Impact" panose="020B0806030902050204"/>
              </a:rPr>
              <a:t>G</a:t>
            </a:r>
            <a:endParaRPr lang="en-US" sz="2100">
              <a:solidFill>
                <a:schemeClr val="lt1"/>
              </a:solidFill>
              <a:latin typeface="Impact" panose="020B0806030902050204"/>
              <a:ea typeface="Impact" panose="020B0806030902050204"/>
              <a:cs typeface="Impact" panose="020B0806030902050204"/>
              <a:sym typeface="Impact" panose="020B0806030902050204"/>
            </a:endParaRPr>
          </a:p>
        </p:txBody>
      </p:sp>
      <p:sp>
        <p:nvSpPr>
          <p:cNvPr id="185" name="Google Shape;185;p24"/>
          <p:cNvSpPr txBox="1"/>
          <p:nvPr/>
        </p:nvSpPr>
        <p:spPr>
          <a:xfrm>
            <a:off x="5556409" y="3671057"/>
            <a:ext cx="287579" cy="392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lt1"/>
                </a:solidFill>
                <a:latin typeface="Impact" panose="020B0806030902050204"/>
                <a:ea typeface="Impact" panose="020B0806030902050204"/>
                <a:cs typeface="Impact" panose="020B0806030902050204"/>
                <a:sym typeface="Impact" panose="020B0806030902050204"/>
              </a:rPr>
              <a:t>F</a:t>
            </a:r>
            <a:endParaRPr lang="en-US" sz="2100">
              <a:solidFill>
                <a:schemeClr val="lt1"/>
              </a:solidFill>
              <a:latin typeface="Impact" panose="020B0806030902050204"/>
              <a:ea typeface="Impact" panose="020B0806030902050204"/>
              <a:cs typeface="Impact" panose="020B0806030902050204"/>
              <a:sym typeface="Impact" panose="020B0806030902050204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110865" y="8147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Scales we will learn in Grade 1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559560" y="1164590"/>
            <a:ext cx="6029325" cy="967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scale is a ‘ladder’ of notes that move in step. It can go up (ascending) or come down (descendint). In grade 1, we will learn the scales of the following keys.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4177665" y="725805"/>
            <a:ext cx="178181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Scales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407160" y="1088390"/>
            <a:ext cx="6390005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 of </a:t>
            </a: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key </a:t>
            </a: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contains all of the notes </a:t>
            </a: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that belong in that key. 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 of C major has got no sharps or flats.</a:t>
            </a:r>
            <a:endParaRPr lang="en-US" altLang="tr-TR" sz="16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following is </a:t>
            </a:r>
            <a:r>
              <a:rPr lang="en-US" altLang="tr-TR" sz="16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 Major scale ascending</a:t>
            </a:r>
            <a:r>
              <a:rPr lang="en-US" altLang="tr-TR" sz="16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on both clefs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8-36-43"/>
          <p:cNvPicPr>
            <a:picLocks noChangeAspect="1"/>
          </p:cNvPicPr>
          <p:nvPr/>
        </p:nvPicPr>
        <p:blipFill>
          <a:blip r:embed="rId1"/>
          <a:srcRect t="11403"/>
          <a:stretch>
            <a:fillRect/>
          </a:stretch>
        </p:blipFill>
        <p:spPr>
          <a:xfrm>
            <a:off x="1534795" y="1999615"/>
            <a:ext cx="6134735" cy="1307465"/>
          </a:xfrm>
          <a:prstGeom prst="rect">
            <a:avLst/>
          </a:prstGeom>
        </p:spPr>
      </p:pic>
      <p:pic>
        <p:nvPicPr>
          <p:cNvPr id="3" name="Picture 2" descr="Screenshot from 2022-09-06 08-36-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380" y="3222625"/>
            <a:ext cx="6153785" cy="148082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4164965" y="738505"/>
            <a:ext cx="178181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Scales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2054860" y="1228090"/>
            <a:ext cx="5235575" cy="450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following is C Major scale descending on both clefs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Screenshot from 2022-09-06 08-36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89100" y="1678305"/>
            <a:ext cx="6122035" cy="1472565"/>
          </a:xfrm>
          <a:prstGeom prst="rect">
            <a:avLst/>
          </a:prstGeom>
        </p:spPr>
      </p:pic>
      <p:pic>
        <p:nvPicPr>
          <p:cNvPr id="9" name="Picture 8" descr="Screenshot from 2022-09-06 08-36-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370" y="3036570"/>
            <a:ext cx="6160770" cy="148145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561080" y="840105"/>
            <a:ext cx="24396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Degrees of the scale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605915" y="1431290"/>
            <a:ext cx="6306820" cy="423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notes in a scale are known as degrees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605915" y="1712595"/>
            <a:ext cx="5507355" cy="9315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</a:t>
            </a:r>
            <a:r>
              <a:rPr lang="en-US" altLang="tr-TR" sz="16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first and last notes of the scale (whether ascending or </a:t>
            </a:r>
            <a:endParaRPr lang="en-US" altLang="tr-TR" sz="16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descending are the same and are the most important. </a:t>
            </a:r>
            <a:endParaRPr lang="en-US" altLang="tr-TR" sz="16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They’re called the </a:t>
            </a:r>
            <a:r>
              <a:rPr lang="en-US" altLang="tr-TR" sz="16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tonic</a:t>
            </a:r>
            <a:r>
              <a:rPr lang="en-US" altLang="tr-TR" sz="16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or </a:t>
            </a:r>
            <a:r>
              <a:rPr lang="en-US" altLang="tr-TR" sz="1600" b="1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keynote</a:t>
            </a:r>
            <a:endParaRPr lang="en-US" altLang="tr-TR" sz="1600" b="1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631315" y="2637790"/>
            <a:ext cx="6306820" cy="668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All the degrees in a scale are numbered in relation to the tonic, which is the 1st and 8th degree. 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45;p23"/>
          <p:cNvSpPr/>
          <p:nvPr/>
        </p:nvSpPr>
        <p:spPr>
          <a:xfrm>
            <a:off x="1631315" y="3285490"/>
            <a:ext cx="6306820" cy="668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When descending, the degrees are counted backwards. 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4177665" y="725805"/>
            <a:ext cx="178181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Scales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407160" y="3869690"/>
            <a:ext cx="6390005" cy="721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figure above illustrates the degrees of the scale. The scale is </a:t>
            </a: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 major ascending </a:t>
            </a: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on the treble / G clef.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9-19-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1710" y="1132205"/>
            <a:ext cx="7581900" cy="24098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4177665" y="725805"/>
            <a:ext cx="178181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Scales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407160" y="3869690"/>
            <a:ext cx="6390005" cy="721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figure above illustrates the degrees of the scale. The scale is </a:t>
            </a: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 major ascending </a:t>
            </a: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on the bass / F clef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9-19-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1530" y="1132205"/>
            <a:ext cx="7581900" cy="24098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shot from 2022-09-06 09-23-06"/>
          <p:cNvPicPr>
            <a:picLocks noChangeAspect="1"/>
          </p:cNvPicPr>
          <p:nvPr/>
        </p:nvPicPr>
        <p:blipFill>
          <a:blip r:embed="rId1"/>
          <a:srcRect t="28311" b="28311"/>
          <a:stretch>
            <a:fillRect/>
          </a:stretch>
        </p:blipFill>
        <p:spPr>
          <a:xfrm>
            <a:off x="865505" y="1538605"/>
            <a:ext cx="3646170" cy="771525"/>
          </a:xfrm>
          <a:prstGeom prst="rect">
            <a:avLst/>
          </a:prstGeom>
        </p:spPr>
      </p:pic>
      <p:pic>
        <p:nvPicPr>
          <p:cNvPr id="4" name="Picture 3" descr="Screenshot from 2022-09-06 09-23-13"/>
          <p:cNvPicPr>
            <a:picLocks noChangeAspect="1"/>
          </p:cNvPicPr>
          <p:nvPr/>
        </p:nvPicPr>
        <p:blipFill>
          <a:blip r:embed="rId2"/>
          <a:srcRect t="15069" b="20518"/>
          <a:stretch>
            <a:fillRect/>
          </a:stretch>
        </p:blipFill>
        <p:spPr>
          <a:xfrm>
            <a:off x="4941570" y="2894330"/>
            <a:ext cx="3870960" cy="1216025"/>
          </a:xfrm>
          <a:prstGeom prst="rect">
            <a:avLst/>
          </a:prstGeom>
        </p:spPr>
      </p:pic>
      <p:pic>
        <p:nvPicPr>
          <p:cNvPr id="5" name="Picture 4" descr="Screenshot from 2022-09-06 09-23-28"/>
          <p:cNvPicPr>
            <a:picLocks noChangeAspect="1"/>
          </p:cNvPicPr>
          <p:nvPr/>
        </p:nvPicPr>
        <p:blipFill>
          <a:blip r:embed="rId3"/>
          <a:srcRect t="14448" b="19489"/>
          <a:stretch>
            <a:fillRect/>
          </a:stretch>
        </p:blipFill>
        <p:spPr>
          <a:xfrm>
            <a:off x="791845" y="2967355"/>
            <a:ext cx="3667125" cy="1181735"/>
          </a:xfrm>
          <a:prstGeom prst="rect">
            <a:avLst/>
          </a:prstGeom>
        </p:spPr>
      </p:pic>
      <p:pic>
        <p:nvPicPr>
          <p:cNvPr id="6" name="Picture 5" descr="Screenshot from 2022-09-06 09-23-34"/>
          <p:cNvPicPr>
            <a:picLocks noChangeAspect="1"/>
          </p:cNvPicPr>
          <p:nvPr/>
        </p:nvPicPr>
        <p:blipFill>
          <a:blip r:embed="rId4"/>
          <a:srcRect t="22643" b="30400"/>
          <a:stretch>
            <a:fillRect/>
          </a:stretch>
        </p:blipFill>
        <p:spPr>
          <a:xfrm>
            <a:off x="5105400" y="1448435"/>
            <a:ext cx="3742690" cy="857250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2266950" y="725805"/>
            <a:ext cx="5436235" cy="721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the following pairs of notes, the first is the tonic. Can you find the degree of the second note?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2835275" y="2400935"/>
            <a:ext cx="5822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 b="1"/>
              <a:t>5th</a:t>
            </a:r>
            <a:endParaRPr lang="en-US" sz="1800" b="1"/>
          </a:p>
        </p:txBody>
      </p:sp>
      <p:sp>
        <p:nvSpPr>
          <p:cNvPr id="13" name="Text Box 12"/>
          <p:cNvSpPr txBox="1"/>
          <p:nvPr/>
        </p:nvSpPr>
        <p:spPr>
          <a:xfrm>
            <a:off x="7198360" y="2384425"/>
            <a:ext cx="5822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 b="1"/>
              <a:t>6th</a:t>
            </a:r>
            <a:endParaRPr lang="en-US" sz="1800" b="1"/>
          </a:p>
        </p:txBody>
      </p:sp>
      <p:sp>
        <p:nvSpPr>
          <p:cNvPr id="14" name="Text Box 13"/>
          <p:cNvSpPr txBox="1"/>
          <p:nvPr/>
        </p:nvSpPr>
        <p:spPr>
          <a:xfrm>
            <a:off x="3203575" y="4000500"/>
            <a:ext cx="5822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 b="1"/>
              <a:t>7th</a:t>
            </a:r>
            <a:endParaRPr lang="en-US" sz="1800" b="1"/>
          </a:p>
        </p:txBody>
      </p:sp>
      <p:sp>
        <p:nvSpPr>
          <p:cNvPr id="15" name="Text Box 14"/>
          <p:cNvSpPr txBox="1"/>
          <p:nvPr/>
        </p:nvSpPr>
        <p:spPr>
          <a:xfrm>
            <a:off x="7569835" y="4000500"/>
            <a:ext cx="5822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 b="1"/>
              <a:t>4th</a:t>
            </a:r>
            <a:endParaRPr lang="en-US" sz="1800" b="1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shot from 2022-09-06 09-22-40"/>
          <p:cNvPicPr>
            <a:picLocks noChangeAspect="1"/>
          </p:cNvPicPr>
          <p:nvPr/>
        </p:nvPicPr>
        <p:blipFill>
          <a:blip r:embed="rId1"/>
          <a:srcRect t="13596" b="20042"/>
          <a:stretch>
            <a:fillRect/>
          </a:stretch>
        </p:blipFill>
        <p:spPr>
          <a:xfrm>
            <a:off x="2592705" y="2882900"/>
            <a:ext cx="3695700" cy="1196340"/>
          </a:xfrm>
          <a:prstGeom prst="rect">
            <a:avLst/>
          </a:prstGeom>
        </p:spPr>
      </p:pic>
      <p:pic>
        <p:nvPicPr>
          <p:cNvPr id="2" name="Picture 1" descr="Screenshot from 2022-09-06 09-22-55"/>
          <p:cNvPicPr>
            <a:picLocks noChangeAspect="1"/>
          </p:cNvPicPr>
          <p:nvPr/>
        </p:nvPicPr>
        <p:blipFill>
          <a:blip r:embed="rId2"/>
          <a:srcRect t="27431" b="29823"/>
          <a:stretch>
            <a:fillRect/>
          </a:stretch>
        </p:blipFill>
        <p:spPr>
          <a:xfrm>
            <a:off x="4937760" y="1731010"/>
            <a:ext cx="3374390" cy="703580"/>
          </a:xfrm>
          <a:prstGeom prst="rect">
            <a:avLst/>
          </a:prstGeom>
        </p:spPr>
      </p:pic>
      <p:pic>
        <p:nvPicPr>
          <p:cNvPr id="7" name="Picture 6" descr="Screenshot from 2022-09-06 09-23-44"/>
          <p:cNvPicPr>
            <a:picLocks noChangeAspect="1"/>
          </p:cNvPicPr>
          <p:nvPr/>
        </p:nvPicPr>
        <p:blipFill>
          <a:blip r:embed="rId3"/>
          <a:srcRect t="11989" b="22366"/>
          <a:stretch>
            <a:fillRect/>
          </a:stretch>
        </p:blipFill>
        <p:spPr>
          <a:xfrm>
            <a:off x="736600" y="1504315"/>
            <a:ext cx="3312160" cy="1060450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2266950" y="725805"/>
            <a:ext cx="5436235" cy="721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the following pairs of notes, the first is the tonic. Can you find the degree of the second note? 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2962275" y="2400935"/>
            <a:ext cx="5822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 b="1"/>
              <a:t>8th</a:t>
            </a:r>
            <a:endParaRPr lang="en-US" sz="1800" b="1"/>
          </a:p>
        </p:txBody>
      </p:sp>
      <p:sp>
        <p:nvSpPr>
          <p:cNvPr id="8" name="Text Box 7"/>
          <p:cNvSpPr txBox="1"/>
          <p:nvPr/>
        </p:nvSpPr>
        <p:spPr>
          <a:xfrm>
            <a:off x="6705600" y="2434590"/>
            <a:ext cx="5822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 b="1"/>
              <a:t>3rd</a:t>
            </a:r>
            <a:endParaRPr lang="en-US" sz="1800" b="1"/>
          </a:p>
        </p:txBody>
      </p:sp>
      <p:sp>
        <p:nvSpPr>
          <p:cNvPr id="9" name="Text Box 8"/>
          <p:cNvSpPr txBox="1"/>
          <p:nvPr/>
        </p:nvSpPr>
        <p:spPr>
          <a:xfrm>
            <a:off x="5130165" y="4079240"/>
            <a:ext cx="711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 b="1"/>
              <a:t>2nd</a:t>
            </a:r>
            <a:endParaRPr lang="en-US" sz="1800" b="1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8" grpId="0"/>
      <p:bldP spid="8" grpId="1"/>
      <p:bldP spid="9" grpId="0"/>
      <p:bldP spid="9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002280" y="573405"/>
            <a:ext cx="34994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Tones and semitones in scales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580390" y="3704590"/>
            <a:ext cx="8100060" cy="110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distance between each note in a major scale is either a tone or a semitone.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In every major scale, no matter the key, the pattern of tones and semitones is the same.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distance between the 3rd and 4th degrees and 7th and 8th degrees is a semitone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- The distance between all other consecutive degrees is a tone.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9-19-30"/>
          <p:cNvPicPr>
            <a:picLocks noChangeAspect="1"/>
          </p:cNvPicPr>
          <p:nvPr/>
        </p:nvPicPr>
        <p:blipFill>
          <a:blip r:embed="rId1"/>
          <a:srcRect b="13939"/>
          <a:stretch>
            <a:fillRect/>
          </a:stretch>
        </p:blipFill>
        <p:spPr>
          <a:xfrm>
            <a:off x="981710" y="979805"/>
            <a:ext cx="7581900" cy="2073910"/>
          </a:xfrm>
          <a:prstGeom prst="rect">
            <a:avLst/>
          </a:prstGeom>
        </p:spPr>
      </p:pic>
      <p:sp>
        <p:nvSpPr>
          <p:cNvPr id="7" name="Arc 6"/>
          <p:cNvSpPr/>
          <p:nvPr/>
        </p:nvSpPr>
        <p:spPr>
          <a:xfrm rot="8100000">
            <a:off x="2130425" y="22517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8100000">
            <a:off x="2892425" y="22517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 rot="8100000">
            <a:off x="3629025" y="22517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rot="8100000">
            <a:off x="4391025" y="22517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8100000">
            <a:off x="5102225" y="22517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8100000">
            <a:off x="5838825" y="22517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Arc 12"/>
          <p:cNvSpPr/>
          <p:nvPr/>
        </p:nvSpPr>
        <p:spPr>
          <a:xfrm rot="8100000">
            <a:off x="6575425" y="22517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Text Box 13"/>
          <p:cNvSpPr txBox="1"/>
          <p:nvPr/>
        </p:nvSpPr>
        <p:spPr>
          <a:xfrm>
            <a:off x="2352675" y="32975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5" name="Text Box 14"/>
          <p:cNvSpPr txBox="1"/>
          <p:nvPr/>
        </p:nvSpPr>
        <p:spPr>
          <a:xfrm>
            <a:off x="3051175" y="32975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6" name="Text Box 15"/>
          <p:cNvSpPr txBox="1"/>
          <p:nvPr/>
        </p:nvSpPr>
        <p:spPr>
          <a:xfrm>
            <a:off x="4613275" y="32975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7" name="Text Box 16"/>
          <p:cNvSpPr txBox="1"/>
          <p:nvPr/>
        </p:nvSpPr>
        <p:spPr>
          <a:xfrm>
            <a:off x="5286375" y="32975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8" name="Text Box 17"/>
          <p:cNvSpPr txBox="1"/>
          <p:nvPr/>
        </p:nvSpPr>
        <p:spPr>
          <a:xfrm>
            <a:off x="6022975" y="32975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9" name="Text Box 18"/>
          <p:cNvSpPr txBox="1"/>
          <p:nvPr/>
        </p:nvSpPr>
        <p:spPr>
          <a:xfrm>
            <a:off x="3736975" y="329755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sp>
        <p:nvSpPr>
          <p:cNvPr id="20" name="Text Box 19"/>
          <p:cNvSpPr txBox="1"/>
          <p:nvPr/>
        </p:nvSpPr>
        <p:spPr>
          <a:xfrm>
            <a:off x="6594475" y="329755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sp>
        <p:nvSpPr>
          <p:cNvPr id="21" name="Rounded Rectangle 20"/>
          <p:cNvSpPr/>
          <p:nvPr/>
        </p:nvSpPr>
        <p:spPr>
          <a:xfrm>
            <a:off x="3524250" y="1205230"/>
            <a:ext cx="1330960" cy="254444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508750" y="1205230"/>
            <a:ext cx="1402715" cy="254444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/home/conserv/Downloads/Semitones-and-WholeTones.pngSemitones-and-WholeTones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503680" y="626745"/>
            <a:ext cx="5915025" cy="3408045"/>
          </a:xfrm>
          <a:prstGeom prst="rect">
            <a:avLst/>
          </a:prstGeom>
        </p:spPr>
      </p:pic>
      <p:sp>
        <p:nvSpPr>
          <p:cNvPr id="2" name="Arc 1"/>
          <p:cNvSpPr/>
          <p:nvPr/>
        </p:nvSpPr>
        <p:spPr>
          <a:xfrm rot="8100000">
            <a:off x="1901825" y="30772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8100000">
            <a:off x="2663825" y="30772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8100000">
            <a:off x="3400425" y="30772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8100000">
            <a:off x="4162425" y="30772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8100000">
            <a:off x="4873625" y="30772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8100000">
            <a:off x="5610225" y="30772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rot="8100000">
            <a:off x="6346825" y="30772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7" name="Text Box 26"/>
          <p:cNvSpPr txBox="1"/>
          <p:nvPr/>
        </p:nvSpPr>
        <p:spPr>
          <a:xfrm>
            <a:off x="2085975" y="41992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28" name="Text Box 27"/>
          <p:cNvSpPr txBox="1"/>
          <p:nvPr/>
        </p:nvSpPr>
        <p:spPr>
          <a:xfrm>
            <a:off x="2784475" y="41992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29" name="Text Box 28"/>
          <p:cNvSpPr txBox="1"/>
          <p:nvPr/>
        </p:nvSpPr>
        <p:spPr>
          <a:xfrm>
            <a:off x="4346575" y="41992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30" name="Text Box 29"/>
          <p:cNvSpPr txBox="1"/>
          <p:nvPr/>
        </p:nvSpPr>
        <p:spPr>
          <a:xfrm>
            <a:off x="5019675" y="41992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31" name="Text Box 30"/>
          <p:cNvSpPr txBox="1"/>
          <p:nvPr/>
        </p:nvSpPr>
        <p:spPr>
          <a:xfrm>
            <a:off x="5756275" y="41992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32" name="Text Box 31"/>
          <p:cNvSpPr txBox="1"/>
          <p:nvPr/>
        </p:nvSpPr>
        <p:spPr>
          <a:xfrm>
            <a:off x="3470275" y="419925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sp>
        <p:nvSpPr>
          <p:cNvPr id="33" name="Text Box 32"/>
          <p:cNvSpPr txBox="1"/>
          <p:nvPr/>
        </p:nvSpPr>
        <p:spPr>
          <a:xfrm>
            <a:off x="6327775" y="419925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pic>
        <p:nvPicPr>
          <p:cNvPr id="34" name="Picture 33" descr="Screenshot from 2022-09-06 09-19-30"/>
          <p:cNvPicPr>
            <a:picLocks noChangeAspect="1"/>
          </p:cNvPicPr>
          <p:nvPr/>
        </p:nvPicPr>
        <p:blipFill>
          <a:blip r:embed="rId2"/>
          <a:srcRect b="13939"/>
          <a:stretch>
            <a:fillRect/>
          </a:stretch>
        </p:blipFill>
        <p:spPr>
          <a:xfrm>
            <a:off x="782955" y="0"/>
            <a:ext cx="7769860" cy="2125345"/>
          </a:xfrm>
          <a:prstGeom prst="rect">
            <a:avLst/>
          </a:prstGeom>
        </p:spPr>
      </p:pic>
      <p:cxnSp>
        <p:nvCxnSpPr>
          <p:cNvPr id="35" name="Straight Arrow Connector 34"/>
          <p:cNvCxnSpPr/>
          <p:nvPr/>
        </p:nvCxnSpPr>
        <p:spPr>
          <a:xfrm>
            <a:off x="1290955" y="570230"/>
            <a:ext cx="40005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9" idx="3"/>
          </p:cNvCxnSpPr>
          <p:nvPr/>
        </p:nvCxnSpPr>
        <p:spPr>
          <a:xfrm flipV="1">
            <a:off x="1008380" y="1977390"/>
            <a:ext cx="902335" cy="247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61365" y="2119630"/>
            <a:ext cx="1149350" cy="1291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394460" y="4328160"/>
            <a:ext cx="542290" cy="13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38"/>
          <p:cNvSpPr txBox="1"/>
          <p:nvPr/>
        </p:nvSpPr>
        <p:spPr>
          <a:xfrm>
            <a:off x="360680" y="1848485"/>
            <a:ext cx="64770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Notes</a:t>
            </a:r>
            <a:endParaRPr lang="en-US"/>
          </a:p>
        </p:txBody>
      </p:sp>
      <p:sp>
        <p:nvSpPr>
          <p:cNvPr id="40" name="Text Box 39"/>
          <p:cNvSpPr txBox="1"/>
          <p:nvPr/>
        </p:nvSpPr>
        <p:spPr>
          <a:xfrm>
            <a:off x="347980" y="427990"/>
            <a:ext cx="85534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Degrees</a:t>
            </a:r>
            <a:endParaRPr lang="en-US"/>
          </a:p>
        </p:txBody>
      </p:sp>
      <p:sp>
        <p:nvSpPr>
          <p:cNvPr id="41" name="Text Box 40"/>
          <p:cNvSpPr txBox="1"/>
          <p:nvPr/>
        </p:nvSpPr>
        <p:spPr>
          <a:xfrm>
            <a:off x="425450" y="4134485"/>
            <a:ext cx="87503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Distance</a:t>
            </a:r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918120" y="1780031"/>
            <a:ext cx="1064990" cy="9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5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1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05" y="2104492"/>
            <a:ext cx="2087387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Rhythm Part 3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05" y="2737071"/>
            <a:ext cx="4629320" cy="1603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TIES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WRITING TIES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DOTTED NOTES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GROUPING DOTTED NOTES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42"/>
          <p:cNvSpPr/>
          <p:nvPr/>
        </p:nvSpPr>
        <p:spPr>
          <a:xfrm>
            <a:off x="324163" y="2530592"/>
            <a:ext cx="8496944" cy="1173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tr-TR" sz="72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Thank you, Friends</a:t>
            </a:r>
            <a:endParaRPr sz="72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4030" y="4196080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1" action="ppaction://hlinkfile"/>
              </a:rPr>
              <a:t>www.chezamusicschool.co.ke/mtg1l3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46"/>
          <p:cNvSpPr txBox="1"/>
          <p:nvPr/>
        </p:nvSpPr>
        <p:spPr>
          <a:xfrm>
            <a:off x="1694815" y="843915"/>
            <a:ext cx="5755005" cy="3759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en-US" altLang="tr-TR" sz="2000" b="1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icrosoft YaHei" charset="-122"/>
                <a:cs typeface="Times New Roman" panose="02020603050405020304" pitchFamily="18" charset="0"/>
              </a:rPr>
              <a:t>Terms &amp; Signs for the day:</a:t>
            </a:r>
            <a:endParaRPr lang="en-US" altLang="tr-TR" sz="2000" b="1" kern="0" dirty="0" err="1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Microsoft YaHei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27110" y="1456276"/>
            <a:ext cx="4629320" cy="239395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Allegro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- quick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Allegretto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- fairly quick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Moderato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- At a moderate speed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Andante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- At a medium speed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Adagio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Slow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Accelerando (accel.)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- gradually getting quicker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Rallentando (rall.)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Gradually getting slower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Ritardando(rall.)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- Gradually getting slower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 tempo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in time (resume the original speed)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4126230" y="763905"/>
            <a:ext cx="1898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10-26-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5980" y="2558415"/>
            <a:ext cx="3676650" cy="1619250"/>
          </a:xfrm>
          <a:prstGeom prst="rect">
            <a:avLst/>
          </a:prstGeom>
        </p:spPr>
      </p:pic>
      <p:pic>
        <p:nvPicPr>
          <p:cNvPr id="4" name="Picture 3" descr="Screenshot from 2022-09-06 10-26-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2630" y="2633345"/>
            <a:ext cx="3676650" cy="1619250"/>
          </a:xfrm>
          <a:prstGeom prst="rect">
            <a:avLst/>
          </a:prstGeom>
        </p:spPr>
      </p:pic>
      <p:sp>
        <p:nvSpPr>
          <p:cNvPr id="6" name="Google Shape;145;p23"/>
          <p:cNvSpPr/>
          <p:nvPr/>
        </p:nvSpPr>
        <p:spPr>
          <a:xfrm>
            <a:off x="1369060" y="1291590"/>
            <a:ext cx="4961890" cy="110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tie is a musical symbol. It consists of a curved line that connects two notes of the same pitch.</a:t>
            </a:r>
            <a:endParaRPr lang="en-US" altLang="tr-TR" sz="1600" b="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tie joins two notes by connecting their </a:t>
            </a: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heads</a:t>
            </a: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together.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4126230" y="763905"/>
            <a:ext cx="1898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09-06 10-26-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1265" y="2722880"/>
            <a:ext cx="3676650" cy="1619250"/>
          </a:xfrm>
          <a:prstGeom prst="rect">
            <a:avLst/>
          </a:prstGeom>
        </p:spPr>
      </p:pic>
      <p:sp>
        <p:nvSpPr>
          <p:cNvPr id="6" name="Google Shape;145;p23"/>
          <p:cNvSpPr/>
          <p:nvPr/>
        </p:nvSpPr>
        <p:spPr>
          <a:xfrm>
            <a:off x="1369060" y="1291590"/>
            <a:ext cx="4961890" cy="732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Notes joined by a tie are played as one note lasting the length of the tied notes </a:t>
            </a:r>
            <a:r>
              <a:rPr lang="en-US" altLang="tr-TR" sz="16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added together.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369060" y="1990090"/>
            <a:ext cx="4961890" cy="732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b="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For example, the two minims joined together as shown below will sound like one semibreve.</a:t>
            </a:r>
            <a:endParaRPr lang="en-US" altLang="tr-TR" sz="16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45;p23"/>
          <p:cNvSpPr/>
          <p:nvPr/>
        </p:nvSpPr>
        <p:spPr>
          <a:xfrm>
            <a:off x="4996180" y="3081655"/>
            <a:ext cx="687070" cy="901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4400" b="0" i="0" u="none" strike="noStrike" cap="none">
                <a:solidFill>
                  <a:schemeClr val="tx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=</a:t>
            </a:r>
            <a:endParaRPr lang="en-US" altLang="tr-TR" sz="4400" b="0" i="0" u="none" strike="noStrike" cap="none">
              <a:solidFill>
                <a:schemeClr val="tx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7" name="Picture 6" descr="Screenshot from 2022-09-06 10-37-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2275" y="3081655"/>
            <a:ext cx="1419225" cy="10382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2628265" y="789305"/>
            <a:ext cx="428688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Why would you want to use a tie?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369060" y="1291590"/>
            <a:ext cx="4961890" cy="525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Ties are used to join together notes across a bar-line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09-06 06-55-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9060" y="1817370"/>
            <a:ext cx="6486525" cy="1857375"/>
          </a:xfrm>
          <a:prstGeom prst="rect">
            <a:avLst/>
          </a:prstGeom>
        </p:spPr>
      </p:pic>
      <p:sp>
        <p:nvSpPr>
          <p:cNvPr id="8" name="Google Shape;145;p23"/>
          <p:cNvSpPr/>
          <p:nvPr/>
        </p:nvSpPr>
        <p:spPr>
          <a:xfrm>
            <a:off x="1369060" y="3674745"/>
            <a:ext cx="5955665" cy="628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first crotchet of the second bar is joined to the last crotchet of the first bar to make them sound like a minim.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tags/tag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0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11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12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3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14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15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16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17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1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19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2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0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22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23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24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5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6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27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28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9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3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4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5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6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7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9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heme/theme1.xml><?xml version="1.0" encoding="utf-8"?>
<a:theme xmlns:a="http://schemas.openxmlformats.org/drawingml/2006/main" name="My Music Powerpoint Template - www.freepptbackgrounds.net">
  <a:themeElements>
    <a:clrScheme name="自定义 39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3F3F3F"/>
      </a:accent1>
      <a:accent2>
        <a:srgbClr val="7F7F7F"/>
      </a:accent2>
      <a:accent3>
        <a:srgbClr val="3F3F3F"/>
      </a:accent3>
      <a:accent4>
        <a:srgbClr val="7F7F7F"/>
      </a:accent4>
      <a:accent5>
        <a:srgbClr val="3F3F3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8409</Words>
  <Application>WPS Presentation</Application>
  <PresentationFormat/>
  <Paragraphs>422</Paragraphs>
  <Slides>50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50</vt:i4>
      </vt:variant>
    </vt:vector>
  </HeadingPairs>
  <TitlesOfParts>
    <vt:vector size="69" baseType="lpstr">
      <vt:lpstr>Arial</vt:lpstr>
      <vt:lpstr>SimSun</vt:lpstr>
      <vt:lpstr>Wingdings</vt:lpstr>
      <vt:lpstr>Arial</vt:lpstr>
      <vt:lpstr>Georgia</vt:lpstr>
      <vt:lpstr>Calibri</vt:lpstr>
      <vt:lpstr>Trebuchet MS</vt:lpstr>
      <vt:lpstr>Microsoft YaHei</vt:lpstr>
      <vt:lpstr>文泉驿正黑</vt:lpstr>
      <vt:lpstr>Calibri</vt:lpstr>
      <vt:lpstr>幼圆</vt:lpstr>
      <vt:lpstr>Verdana</vt:lpstr>
      <vt:lpstr>Arial Narrow</vt:lpstr>
      <vt:lpstr>Times New Roman</vt:lpstr>
      <vt:lpstr>Microsoft YaHei</vt:lpstr>
      <vt:lpstr>Arial Unicode MS</vt:lpstr>
      <vt:lpstr>Impact</vt:lpstr>
      <vt:lpstr>WenQuanYi Zen Hei</vt:lpstr>
      <vt:lpstr>My Music Powerpoint Template - www.freepptbackgrounds.net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conserv</cp:lastModifiedBy>
  <cp:revision>118</cp:revision>
  <dcterms:created xsi:type="dcterms:W3CDTF">2022-09-07T05:59:14Z</dcterms:created>
  <dcterms:modified xsi:type="dcterms:W3CDTF">2022-09-07T05:59:14Z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1033-11.1.0.11664</vt:lpwstr>
  </property>
</Properties>
</file>