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  <p:sldMasterId id="2147483667" r:id="rId3"/>
  </p:sldMasterIdLst>
  <p:notesMasterIdLst>
    <p:notesMasterId r:id="rId5"/>
  </p:notesMasterIdLst>
  <p:sldIdLst>
    <p:sldId id="279" r:id="rId4"/>
    <p:sldId id="280" r:id="rId6"/>
    <p:sldId id="281" r:id="rId7"/>
    <p:sldId id="282" r:id="rId8"/>
    <p:sldId id="283" r:id="rId9"/>
    <p:sldId id="284" r:id="rId10"/>
    <p:sldId id="308" r:id="rId11"/>
    <p:sldId id="307" r:id="rId12"/>
    <p:sldId id="309" r:id="rId13"/>
    <p:sldId id="310" r:id="rId14"/>
    <p:sldId id="311" r:id="rId15"/>
    <p:sldId id="312" r:id="rId16"/>
    <p:sldId id="313" r:id="rId17"/>
    <p:sldId id="317" r:id="rId18"/>
    <p:sldId id="318" r:id="rId19"/>
    <p:sldId id="319" r:id="rId20"/>
    <p:sldId id="320" r:id="rId21"/>
    <p:sldId id="321" r:id="rId22"/>
    <p:sldId id="322" r:id="rId23"/>
    <p:sldId id="314" r:id="rId24"/>
    <p:sldId id="315" r:id="rId25"/>
    <p:sldId id="316" r:id="rId26"/>
    <p:sldId id="323" r:id="rId27"/>
    <p:sldId id="324" r:id="rId28"/>
    <p:sldId id="325" r:id="rId29"/>
    <p:sldId id="326" r:id="rId30"/>
    <p:sldId id="327" r:id="rId31"/>
    <p:sldId id="349" r:id="rId32"/>
    <p:sldId id="350" r:id="rId33"/>
    <p:sldId id="351" r:id="rId34"/>
    <p:sldId id="352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0" r:id="rId43"/>
    <p:sldId id="361" r:id="rId44"/>
    <p:sldId id="362" r:id="rId45"/>
    <p:sldId id="363" r:id="rId46"/>
    <p:sldId id="364" r:id="rId47"/>
    <p:sldId id="365" r:id="rId48"/>
    <p:sldId id="366" r:id="rId49"/>
    <p:sldId id="367" r:id="rId50"/>
    <p:sldId id="368" r:id="rId51"/>
    <p:sldId id="370" r:id="rId52"/>
    <p:sldId id="371" r:id="rId53"/>
    <p:sldId id="369" r:id="rId54"/>
  </p:sldIdLst>
  <p:sldSz cx="9144000" cy="514477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586"/>
        <p:guide pos="2884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7" Type="http://schemas.openxmlformats.org/officeDocument/2006/relationships/tableStyles" Target="tableStyles.xml"/><Relationship Id="rId56" Type="http://schemas.openxmlformats.org/officeDocument/2006/relationships/viewProps" Target="viewProps.xml"/><Relationship Id="rId55" Type="http://schemas.openxmlformats.org/officeDocument/2006/relationships/presProps" Target="presProps.xml"/><Relationship Id="rId54" Type="http://schemas.openxmlformats.org/officeDocument/2006/relationships/slide" Target="slides/slide50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type="sldImg" idx="3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8" name="Google Shape;98;p1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2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5" name="Google Shape;705;p2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4:notes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>
                <a:solidFill>
                  <a:srgbClr val="000000"/>
                </a:solidFill>
              </a:rPr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Slide 2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Slide 10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type="body" idx="1"/>
          </p:nvPr>
        </p:nvSpPr>
        <p:spPr>
          <a:xfrm rot="5400000">
            <a:off x="2874240" y="-1216519"/>
            <a:ext cx="339552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Slide 11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6011552" y="772676"/>
            <a:ext cx="329309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type="body" idx="1"/>
          </p:nvPr>
        </p:nvSpPr>
        <p:spPr>
          <a:xfrm rot="5400000">
            <a:off x="1820553" y="-1208523"/>
            <a:ext cx="329309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2">
  <p:cSld name="Slide 12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3">
  <p:cSld name="Slide 13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4">
  <p:cSld name="Slide 14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5">
  <p:cSld name="Slide 15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6">
  <p:cSld name="Slide 16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7">
  <p:cSld name="Slide 17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8">
  <p:cSld name="Slide 18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Slide 2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Slide 7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  <p:sp>
        <p:nvSpPr>
          <p:cNvPr id="25" name="Google Shape;25;p3"/>
          <p:cNvSpPr txBox="1"/>
          <p:nvPr/>
        </p:nvSpPr>
        <p:spPr>
          <a:xfrm>
            <a:off x="3721290" y="232284"/>
            <a:ext cx="1701428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595959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1</a:t>
            </a:r>
            <a:endParaRPr lang="en-US" altLang="tr-TR" sz="2000" b="1" i="0" u="none" strike="noStrike" cap="none">
              <a:solidFill>
                <a:srgbClr val="595959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grpSp>
        <p:nvGrpSpPr>
          <p:cNvPr id="26" name="Google Shape;26;p3"/>
          <p:cNvGrpSpPr/>
          <p:nvPr/>
        </p:nvGrpSpPr>
        <p:grpSpPr>
          <a:xfrm>
            <a:off x="1594247" y="700336"/>
            <a:ext cx="5955507" cy="31441"/>
            <a:chOff x="3060700" y="4724400"/>
            <a:chExt cx="5955507" cy="31432"/>
          </a:xfrm>
        </p:grpSpPr>
        <p:cxnSp>
          <p:nvCxnSpPr>
            <p:cNvPr id="27" name="Google Shape;27;p3"/>
            <p:cNvCxnSpPr/>
            <p:nvPr/>
          </p:nvCxnSpPr>
          <p:spPr>
            <a:xfrm>
              <a:off x="3060700" y="4724400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3060700" y="4755832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ransition spd="slow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Slide 7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  <p:sp>
        <p:nvSpPr>
          <p:cNvPr id="25" name="Google Shape;25;p3"/>
          <p:cNvSpPr txBox="1"/>
          <p:nvPr/>
        </p:nvSpPr>
        <p:spPr>
          <a:xfrm>
            <a:off x="3721290" y="232284"/>
            <a:ext cx="1701428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595959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1</a:t>
            </a:r>
            <a:endParaRPr lang="en-US" altLang="tr-TR" sz="2000" b="1" i="0" u="none" strike="noStrike" cap="none">
              <a:solidFill>
                <a:srgbClr val="595959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grpSp>
        <p:nvGrpSpPr>
          <p:cNvPr id="26" name="Google Shape;26;p3"/>
          <p:cNvGrpSpPr/>
          <p:nvPr/>
        </p:nvGrpSpPr>
        <p:grpSpPr>
          <a:xfrm>
            <a:off x="1594247" y="700336"/>
            <a:ext cx="5955507" cy="31441"/>
            <a:chOff x="3060700" y="4724400"/>
            <a:chExt cx="5955507" cy="31432"/>
          </a:xfrm>
        </p:grpSpPr>
        <p:cxnSp>
          <p:nvCxnSpPr>
            <p:cNvPr id="27" name="Google Shape;27;p3"/>
            <p:cNvCxnSpPr/>
            <p:nvPr/>
          </p:nvCxnSpPr>
          <p:spPr>
            <a:xfrm>
              <a:off x="3060700" y="4724400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3060700" y="4755832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ransition spd="slow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Slide 1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ctrTitle"/>
          </p:nvPr>
        </p:nvSpPr>
        <p:spPr>
          <a:xfrm>
            <a:off x="685800" y="1598313"/>
            <a:ext cx="7772400" cy="1102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type="subTitle" idx="1"/>
          </p:nvPr>
        </p:nvSpPr>
        <p:spPr>
          <a:xfrm>
            <a:off x="1371600" y="2915550"/>
            <a:ext cx="6400800" cy="1314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lide 3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722313" y="3306196"/>
            <a:ext cx="7772400" cy="102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eorgia" panose="02040502050405020303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type="body" idx="1"/>
          </p:nvPr>
        </p:nvSpPr>
        <p:spPr>
          <a:xfrm>
            <a:off x="722313" y="2180708"/>
            <a:ext cx="7772400" cy="11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Slide 4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type="body" idx="1"/>
          </p:nvPr>
        </p:nvSpPr>
        <p:spPr>
          <a:xfrm>
            <a:off x="457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6"/>
          <p:cNvSpPr txBox="1"/>
          <p:nvPr>
            <p:ph type="body" idx="2"/>
          </p:nvPr>
        </p:nvSpPr>
        <p:spPr>
          <a:xfrm>
            <a:off x="4648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Slide 5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6372200" y="2860576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PPT模板下载：www.1ppt.com/moban/          行业PPT模板：www.1ppt.com/hangye/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节日PPT模板：www.1ppt.com/jieri/          PPT素材：www.1ppt.com/sucai/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PPT背景图片：www.1ppt.com/beijing/        PPT图表：www.1ppt.com/tubiao/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精美PPT下载：www.1ppt.com/xiazai/         PPT教程： www.1ppt.com/powerpoint/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PPT课件：www.1ppt.com/kejian/             字体下载：www.1ppt.com/ziti/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工作总结PPT：www.1ppt.com/xiazai/zongjie/ 工作计划：www.1ppt.com/xiazai/jihua/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商务PPT模板：www.1ppt.com/moban/shangwu/  个人简历PPT：www.1ppt.com/xiazai/jianli/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毕业答辩PPT：www.1ppt.com/xiazai/dabian/  工作汇报PPT：www.1ppt.com/xiazai/huibao/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type="body" idx="1"/>
          </p:nvPr>
        </p:nvSpPr>
        <p:spPr>
          <a:xfrm>
            <a:off x="457200" y="1151690"/>
            <a:ext cx="4040188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2" name="Google Shape;52;p7"/>
          <p:cNvSpPr txBox="1"/>
          <p:nvPr>
            <p:ph type="body" idx="2"/>
          </p:nvPr>
        </p:nvSpPr>
        <p:spPr>
          <a:xfrm>
            <a:off x="457200" y="1631660"/>
            <a:ext cx="4040188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3" name="Google Shape;53;p7"/>
          <p:cNvSpPr txBox="1"/>
          <p:nvPr>
            <p:ph type="body" idx="3"/>
          </p:nvPr>
        </p:nvSpPr>
        <p:spPr>
          <a:xfrm>
            <a:off x="4645026" y="1151690"/>
            <a:ext cx="4041775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4" name="Google Shape;54;p7"/>
          <p:cNvSpPr txBox="1"/>
          <p:nvPr>
            <p:ph type="body" idx="4"/>
          </p:nvPr>
        </p:nvSpPr>
        <p:spPr>
          <a:xfrm>
            <a:off x="4645026" y="1631660"/>
            <a:ext cx="4041775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5" name="Google Shape;55;p7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lide 6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Slide 8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457201" y="204851"/>
            <a:ext cx="3008313" cy="871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type="body" idx="1"/>
          </p:nvPr>
        </p:nvSpPr>
        <p:spPr>
          <a:xfrm>
            <a:off x="3575050" y="204851"/>
            <a:ext cx="5111750" cy="4391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9"/>
          <p:cNvSpPr txBox="1"/>
          <p:nvPr>
            <p:ph type="body" idx="2"/>
          </p:nvPr>
        </p:nvSpPr>
        <p:spPr>
          <a:xfrm>
            <a:off x="457201" y="1076658"/>
            <a:ext cx="3008313" cy="3519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9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Slide 9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1792288" y="3601561"/>
            <a:ext cx="5486400" cy="42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/>
          <p:nvPr>
            <p:ph type="pic" idx="2"/>
          </p:nvPr>
        </p:nvSpPr>
        <p:spPr>
          <a:xfrm>
            <a:off x="1792288" y="459723"/>
            <a:ext cx="5486400" cy="308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type="body" idx="1"/>
          </p:nvPr>
        </p:nvSpPr>
        <p:spPr>
          <a:xfrm>
            <a:off x="1792288" y="4026746"/>
            <a:ext cx="5486400" cy="603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4" name="Google Shape;74;p10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Slide 10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type="body" idx="1"/>
          </p:nvPr>
        </p:nvSpPr>
        <p:spPr>
          <a:xfrm rot="5400000">
            <a:off x="2874240" y="-1216519"/>
            <a:ext cx="339552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Slide 11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6011552" y="772676"/>
            <a:ext cx="329309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type="body" idx="1"/>
          </p:nvPr>
        </p:nvSpPr>
        <p:spPr>
          <a:xfrm rot="5400000">
            <a:off x="1820553" y="-1208523"/>
            <a:ext cx="329309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Slide 1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ctrTitle"/>
          </p:nvPr>
        </p:nvSpPr>
        <p:spPr>
          <a:xfrm>
            <a:off x="685800" y="1598313"/>
            <a:ext cx="7772400" cy="1102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type="subTitle" idx="1"/>
          </p:nvPr>
        </p:nvSpPr>
        <p:spPr>
          <a:xfrm>
            <a:off x="1371600" y="2915550"/>
            <a:ext cx="6400800" cy="1314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2">
  <p:cSld name="Slide 12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3">
  <p:cSld name="Slide 13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4">
  <p:cSld name="Slide 14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5">
  <p:cSld name="Slide 15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6">
  <p:cSld name="Slide 16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7">
  <p:cSld name="Slide 17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8">
  <p:cSld name="Slide 18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lide 3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722313" y="3306196"/>
            <a:ext cx="7772400" cy="102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eorgia" panose="02040502050405020303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type="body" idx="1"/>
          </p:nvPr>
        </p:nvSpPr>
        <p:spPr>
          <a:xfrm>
            <a:off x="722313" y="2180708"/>
            <a:ext cx="7772400" cy="11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Slide 4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type="body" idx="1"/>
          </p:nvPr>
        </p:nvSpPr>
        <p:spPr>
          <a:xfrm>
            <a:off x="457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6"/>
          <p:cNvSpPr txBox="1"/>
          <p:nvPr>
            <p:ph type="body" idx="2"/>
          </p:nvPr>
        </p:nvSpPr>
        <p:spPr>
          <a:xfrm>
            <a:off x="4648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Slide 5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6372200" y="2860576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PPT模板下载：www.1ppt.com/moban/          行业PPT模板：www.1ppt.com/hangye/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节日PPT模板：www.1ppt.com/jieri/          PPT素材：www.1ppt.com/sucai/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PPT背景图片：www.1ppt.com/beijing/        PPT图表：www.1ppt.com/tubiao/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精美PPT下载：www.1ppt.com/xiazai/         PPT教程： www.1ppt.com/powerpoint/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PPT课件：www.1ppt.com/kejian/             字体下载：www.1ppt.com/ziti/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工作总结PPT：www.1ppt.com/xiazai/zongjie/ 工作计划：www.1ppt.com/xiazai/jihua/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商务PPT模板：www.1ppt.com/moban/shangwu/  个人简历PPT：www.1ppt.com/xiazai/jianli/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毕业答辩PPT：www.1ppt.com/xiazai/dabian/  工作汇报PPT：www.1ppt.com/xiazai/huibao/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type="body" idx="1"/>
          </p:nvPr>
        </p:nvSpPr>
        <p:spPr>
          <a:xfrm>
            <a:off x="457200" y="1151690"/>
            <a:ext cx="4040188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2" name="Google Shape;52;p7"/>
          <p:cNvSpPr txBox="1"/>
          <p:nvPr>
            <p:ph type="body" idx="2"/>
          </p:nvPr>
        </p:nvSpPr>
        <p:spPr>
          <a:xfrm>
            <a:off x="457200" y="1631660"/>
            <a:ext cx="4040188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3" name="Google Shape;53;p7"/>
          <p:cNvSpPr txBox="1"/>
          <p:nvPr>
            <p:ph type="body" idx="3"/>
          </p:nvPr>
        </p:nvSpPr>
        <p:spPr>
          <a:xfrm>
            <a:off x="4645026" y="1151690"/>
            <a:ext cx="4041775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4" name="Google Shape;54;p7"/>
          <p:cNvSpPr txBox="1"/>
          <p:nvPr>
            <p:ph type="body" idx="4"/>
          </p:nvPr>
        </p:nvSpPr>
        <p:spPr>
          <a:xfrm>
            <a:off x="4645026" y="1631660"/>
            <a:ext cx="4041775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5" name="Google Shape;55;p7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lide 6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Slide 8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457201" y="204851"/>
            <a:ext cx="3008313" cy="871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type="body" idx="1"/>
          </p:nvPr>
        </p:nvSpPr>
        <p:spPr>
          <a:xfrm>
            <a:off x="3575050" y="204851"/>
            <a:ext cx="5111750" cy="4391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9"/>
          <p:cNvSpPr txBox="1"/>
          <p:nvPr>
            <p:ph type="body" idx="2"/>
          </p:nvPr>
        </p:nvSpPr>
        <p:spPr>
          <a:xfrm>
            <a:off x="457201" y="1076658"/>
            <a:ext cx="3008313" cy="3519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9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Slide 9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1792288" y="3601561"/>
            <a:ext cx="5486400" cy="42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/>
          <p:nvPr>
            <p:ph type="pic" idx="2"/>
          </p:nvPr>
        </p:nvSpPr>
        <p:spPr>
          <a:xfrm>
            <a:off x="1792288" y="459723"/>
            <a:ext cx="5486400" cy="308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type="body" idx="1"/>
          </p:nvPr>
        </p:nvSpPr>
        <p:spPr>
          <a:xfrm>
            <a:off x="1792288" y="4026746"/>
            <a:ext cx="5486400" cy="603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4" name="Google Shape;74;p10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9" Type="http://schemas.openxmlformats.org/officeDocument/2006/relationships/theme" Target="../theme/theme2.xml"/><Relationship Id="rId18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 sz="4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 sz="4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hyperlink" Target="https://chezamusicschool.co.ke/mtg1l1" TargetMode="Externa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16.png"/><Relationship Id="rId1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27.png"/><Relationship Id="rId1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notesSlide" Target="../notesSlides/notesSlide2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2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3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33.png"/><Relationship Id="rId1" Type="http://schemas.openxmlformats.org/officeDocument/2006/relationships/image" Target="../media/image32.png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5.png"/><Relationship Id="rId1" Type="http://schemas.openxmlformats.org/officeDocument/2006/relationships/image" Target="../media/image34.pn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1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5" Type="http://schemas.openxmlformats.org/officeDocument/2006/relationships/notesSlide" Target="../notesSlides/notesSlide3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tags" Target="../tags/tag12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9.png"/><Relationship Id="rId1" Type="http://schemas.openxmlformats.org/officeDocument/2006/relationships/image" Target="../media/image3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2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3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4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5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7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1" Type="http://schemas.openxmlformats.org/officeDocument/2006/relationships/notesSlide" Target="../notesSlides/notesSlide4.xml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9.png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1.png"/><Relationship Id="rId1" Type="http://schemas.openxmlformats.org/officeDocument/2006/relationships/image" Target="../media/image50.png"/></Relationships>
</file>

<file path=ppt/slides/_rels/slide4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5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5.png"/><Relationship Id="rId3" Type="http://schemas.openxmlformats.org/officeDocument/2006/relationships/image" Target="../media/image19.png"/><Relationship Id="rId2" Type="http://schemas.openxmlformats.org/officeDocument/2006/relationships/image" Target="../media/image53.png"/><Relationship Id="rId1" Type="http://schemas.openxmlformats.org/officeDocument/2006/relationships/image" Target="../media/image52.png"/></Relationships>
</file>

<file path=ppt/slides/_rels/slide4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6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0.png"/><Relationship Id="rId3" Type="http://schemas.openxmlformats.org/officeDocument/2006/relationships/image" Target="../media/image17.png"/><Relationship Id="rId2" Type="http://schemas.openxmlformats.org/officeDocument/2006/relationships/image" Target="../media/image55.png"/><Relationship Id="rId1" Type="http://schemas.openxmlformats.org/officeDocument/2006/relationships/image" Target="../media/image54.png"/></Relationships>
</file>

<file path=ppt/slides/_rels/slide4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7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0.png"/><Relationship Id="rId3" Type="http://schemas.openxmlformats.org/officeDocument/2006/relationships/image" Target="../media/image17.png"/><Relationship Id="rId2" Type="http://schemas.openxmlformats.org/officeDocument/2006/relationships/image" Target="../media/image57.png"/><Relationship Id="rId1" Type="http://schemas.openxmlformats.org/officeDocument/2006/relationships/image" Target="../media/image56.png"/></Relationships>
</file>

<file path=ppt/slides/_rels/slide4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8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1.png"/><Relationship Id="rId3" Type="http://schemas.openxmlformats.org/officeDocument/2006/relationships/image" Target="../media/image18.png"/><Relationship Id="rId2" Type="http://schemas.openxmlformats.org/officeDocument/2006/relationships/image" Target="../media/image59.png"/><Relationship Id="rId1" Type="http://schemas.openxmlformats.org/officeDocument/2006/relationships/image" Target="../media/image58.png"/></Relationships>
</file>

<file path=ppt/slides/_rels/slide4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9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0.png"/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image" Target="../media/image60.png"/></Relationships>
</file>

<file path=ppt/slides/_rels/slide4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0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4.png"/><Relationship Id="rId1" Type="http://schemas.openxmlformats.org/officeDocument/2006/relationships/image" Target="../media/image63.png"/></Relationships>
</file>

<file path=ppt/slides/_rels/slide4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6.png"/><Relationship Id="rId1" Type="http://schemas.openxmlformats.org/officeDocument/2006/relationships/image" Target="../media/image6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hyperlink" Target="https://chezamusicschool.co.ke/mtg1l1" TargetMode="Externa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png"/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14.png"/><Relationship Id="rId10" Type="http://schemas.openxmlformats.org/officeDocument/2006/relationships/image" Target="../media/image13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16.png"/><Relationship Id="rId1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0"/>
          <p:cNvSpPr/>
          <p:nvPr/>
        </p:nvSpPr>
        <p:spPr>
          <a:xfrm>
            <a:off x="341630" y="3146425"/>
            <a:ext cx="8460740" cy="117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en-US" altLang="tr-TR" sz="72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Music Theory G1</a:t>
            </a:r>
            <a:endParaRPr lang="en-US" altLang="tr-TR" sz="72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3" name="Google Shape;103;p20"/>
          <p:cNvSpPr/>
          <p:nvPr/>
        </p:nvSpPr>
        <p:spPr>
          <a:xfrm>
            <a:off x="3563422" y="2666747"/>
            <a:ext cx="2016224" cy="311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 panose="020B0604020202020204"/>
              <a:buNone/>
            </a:pPr>
            <a:r>
              <a:rPr lang="en-US" altLang="tr-TR" sz="16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LESSON 4</a:t>
            </a:r>
            <a:endParaRPr lang="en-US" altLang="tr-TR" sz="16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2760" y="4487545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2" action="ppaction://hlinkfile"/>
              </a:rPr>
              <a:t>www.chezamusicschool.co.ke/mtg1l4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7693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 Major Scale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/home/conserv/Pictures/Screenshots/Screenshot from 2022-09-06 09-42-20.pngScreenshot from 2022-09-06 09-42-2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139190" y="1713230"/>
            <a:ext cx="7222490" cy="1768475"/>
          </a:xfrm>
          <a:prstGeom prst="rect">
            <a:avLst/>
          </a:prstGeom>
        </p:spPr>
      </p:pic>
      <p:sp>
        <p:nvSpPr>
          <p:cNvPr id="7" name="Google Shape;145;p23"/>
          <p:cNvSpPr/>
          <p:nvPr/>
        </p:nvSpPr>
        <p:spPr>
          <a:xfrm>
            <a:off x="1139825" y="4067810"/>
            <a:ext cx="6864350" cy="525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F major, we need a B flat to keep the semitone between the 3rd and 4th degrees.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Arc 5"/>
          <p:cNvSpPr/>
          <p:nvPr/>
        </p:nvSpPr>
        <p:spPr>
          <a:xfrm rot="8100000">
            <a:off x="1602105" y="25209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rot="8100000">
            <a:off x="2479675" y="25209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" name="Arc 2"/>
          <p:cNvSpPr/>
          <p:nvPr/>
        </p:nvSpPr>
        <p:spPr>
          <a:xfrm rot="8100000">
            <a:off x="3298825" y="25209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Arc 9"/>
          <p:cNvSpPr/>
          <p:nvPr/>
        </p:nvSpPr>
        <p:spPr>
          <a:xfrm rot="8100000">
            <a:off x="4110355" y="25209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8100000">
            <a:off x="4871085" y="25209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8100000">
            <a:off x="5690235" y="25209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Arc 12"/>
          <p:cNvSpPr/>
          <p:nvPr/>
        </p:nvSpPr>
        <p:spPr>
          <a:xfrm rot="8100000">
            <a:off x="6525895" y="25209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Text Box 13"/>
          <p:cNvSpPr txBox="1"/>
          <p:nvPr/>
        </p:nvSpPr>
        <p:spPr>
          <a:xfrm>
            <a:off x="1824355" y="356679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5" name="Text Box 14"/>
          <p:cNvSpPr txBox="1"/>
          <p:nvPr/>
        </p:nvSpPr>
        <p:spPr>
          <a:xfrm>
            <a:off x="2621915" y="356679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6" name="Text Box 15"/>
          <p:cNvSpPr txBox="1"/>
          <p:nvPr/>
        </p:nvSpPr>
        <p:spPr>
          <a:xfrm>
            <a:off x="4299585" y="356679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7" name="Text Box 16"/>
          <p:cNvSpPr txBox="1"/>
          <p:nvPr/>
        </p:nvSpPr>
        <p:spPr>
          <a:xfrm>
            <a:off x="5088255" y="356679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8" name="Text Box 17"/>
          <p:cNvSpPr txBox="1"/>
          <p:nvPr/>
        </p:nvSpPr>
        <p:spPr>
          <a:xfrm>
            <a:off x="5923915" y="356679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9" name="Text Box 18"/>
          <p:cNvSpPr txBox="1"/>
          <p:nvPr/>
        </p:nvSpPr>
        <p:spPr>
          <a:xfrm>
            <a:off x="3340735" y="3566795"/>
            <a:ext cx="98361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Semitone</a:t>
            </a:r>
            <a:endParaRPr lang="en-US" b="1"/>
          </a:p>
        </p:txBody>
      </p:sp>
      <p:sp>
        <p:nvSpPr>
          <p:cNvPr id="20" name="Text Box 19"/>
          <p:cNvSpPr txBox="1"/>
          <p:nvPr/>
        </p:nvSpPr>
        <p:spPr>
          <a:xfrm>
            <a:off x="6627495" y="3566795"/>
            <a:ext cx="98361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Semitone</a:t>
            </a:r>
            <a:endParaRPr lang="en-US" b="1"/>
          </a:p>
        </p:txBody>
      </p:sp>
      <p:pic>
        <p:nvPicPr>
          <p:cNvPr id="21" name="Picture 20" descr="/home/conserv/Downloads/Semitones-and-WholeTones.pngSemitones-and-WholeTones"/>
          <p:cNvPicPr>
            <a:picLocks noChangeAspect="1"/>
          </p:cNvPicPr>
          <p:nvPr/>
        </p:nvPicPr>
        <p:blipFill>
          <a:blip r:embed="rId2"/>
          <a:srcRect l="56773" t="51423" r="8719" b="6449"/>
          <a:stretch>
            <a:fillRect/>
          </a:stretch>
        </p:blipFill>
        <p:spPr>
          <a:xfrm>
            <a:off x="3028315" y="1078865"/>
            <a:ext cx="1365250" cy="960755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3699510" y="1229995"/>
            <a:ext cx="271780" cy="5549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3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6" grpId="1" animBg="1"/>
      <p:bldP spid="8" grpId="1" animBg="1"/>
      <p:bldP spid="3" grpId="1" animBg="1"/>
      <p:bldP spid="10" grpId="1" animBg="1"/>
      <p:bldP spid="11" grpId="1" animBg="1"/>
      <p:bldP spid="12" grpId="1" animBg="1"/>
      <p:bldP spid="13" grpId="1" animBg="1"/>
      <p:bldP spid="14" grpId="1"/>
      <p:bldP spid="15" grpId="1"/>
      <p:bldP spid="16" grpId="1"/>
      <p:bldP spid="17" grpId="1"/>
      <p:bldP spid="18" grpId="1"/>
      <p:bldP spid="19" grpId="1"/>
      <p:bldP spid="20" grpId="1"/>
      <p:bldP spid="7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06 09-39-57.pngScreenshot from 2022-09-06 09-39-57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81050" y="840423"/>
            <a:ext cx="7581900" cy="185610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25184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the first / last degree of the scale of G major?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45;p23"/>
          <p:cNvSpPr/>
          <p:nvPr/>
        </p:nvSpPr>
        <p:spPr>
          <a:xfrm>
            <a:off x="1139825" y="28740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Why is the F raised to F Sharp?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139825" y="32169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note is the 3rd degree of G major?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139825" y="35979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note is the 7th degree of G major?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3" grpId="0"/>
      <p:bldP spid="3" grpId="1"/>
      <p:bldP spid="6" grpId="0"/>
      <p:bldP spid="6" grpId="1"/>
      <p:bldP spid="8" grpId="0"/>
      <p:bldP spid="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06 09-41-32.pngScreenshot from 2022-09-06 09-41-32"/>
          <p:cNvPicPr>
            <a:picLocks noChangeAspect="1"/>
          </p:cNvPicPr>
          <p:nvPr/>
        </p:nvPicPr>
        <p:blipFill>
          <a:blip r:embed="rId1"/>
          <a:srcRect b="16045"/>
          <a:stretch>
            <a:fillRect/>
          </a:stretch>
        </p:blipFill>
        <p:spPr>
          <a:xfrm>
            <a:off x="782320" y="840740"/>
            <a:ext cx="7579360" cy="155829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25184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the first / last degree of the scale of D major?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45;p23"/>
          <p:cNvSpPr/>
          <p:nvPr/>
        </p:nvSpPr>
        <p:spPr>
          <a:xfrm>
            <a:off x="1139825" y="28740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Why is the C raised to C Sharp?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139825" y="32169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note is the 5rd degree of D major?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139825" y="35979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note is the 2nd degree of D major?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45;p23"/>
          <p:cNvSpPr/>
          <p:nvPr/>
        </p:nvSpPr>
        <p:spPr>
          <a:xfrm>
            <a:off x="1139825" y="39281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How many sharps does the scale of D major have?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3" grpId="0"/>
      <p:bldP spid="3" grpId="1"/>
      <p:bldP spid="6" grpId="0"/>
      <p:bldP spid="6" grpId="1"/>
      <p:bldP spid="8" grpId="0"/>
      <p:bldP spid="8" grpId="1"/>
      <p:bldP spid="4" grpId="0"/>
      <p:bldP spid="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06 09-42-54.pngScreenshot from 2022-09-06 09-42-54"/>
          <p:cNvPicPr>
            <a:picLocks noChangeAspect="1"/>
          </p:cNvPicPr>
          <p:nvPr/>
        </p:nvPicPr>
        <p:blipFill>
          <a:blip r:embed="rId1"/>
          <a:srcRect b="13073"/>
          <a:stretch>
            <a:fillRect/>
          </a:stretch>
        </p:blipFill>
        <p:spPr>
          <a:xfrm>
            <a:off x="782320" y="840740"/>
            <a:ext cx="7579360" cy="1612900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25184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What is the letter name of the the first / last degree of the scale of F major?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45;p23"/>
          <p:cNvSpPr/>
          <p:nvPr/>
        </p:nvSpPr>
        <p:spPr>
          <a:xfrm>
            <a:off x="1139825" y="28740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Why is the B flattened to B flat?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139825" y="32169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note is the 4th degree of F major?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Google Shape;145;p23"/>
          <p:cNvSpPr/>
          <p:nvPr/>
        </p:nvSpPr>
        <p:spPr>
          <a:xfrm>
            <a:off x="1139825" y="35979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note is the 6th degree of F major?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45;p23"/>
          <p:cNvSpPr/>
          <p:nvPr/>
        </p:nvSpPr>
        <p:spPr>
          <a:xfrm>
            <a:off x="1139825" y="39281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How many sharps does the scale of F major have?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45;p23"/>
          <p:cNvSpPr/>
          <p:nvPr/>
        </p:nvSpPr>
        <p:spPr>
          <a:xfrm>
            <a:off x="1152525" y="42583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How many semitones does the scale of F major have?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3" grpId="0"/>
      <p:bldP spid="3" grpId="1"/>
      <p:bldP spid="6" grpId="0"/>
      <p:bldP spid="6" grpId="1"/>
      <p:bldP spid="8" grpId="0"/>
      <p:bldP spid="8" grpId="1"/>
      <p:bldP spid="4" grpId="0"/>
      <p:bldP spid="4" grpId="1"/>
      <p:bldP spid="5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06 09-48-11.pngScreenshot from 2022-09-06 09-48-11"/>
          <p:cNvPicPr>
            <a:picLocks noChangeAspect="1"/>
          </p:cNvPicPr>
          <p:nvPr/>
        </p:nvPicPr>
        <p:blipFill>
          <a:blip r:embed="rId1"/>
          <a:srcRect b="13039"/>
          <a:stretch>
            <a:fillRect/>
          </a:stretch>
        </p:blipFill>
        <p:spPr>
          <a:xfrm>
            <a:off x="3246755" y="840740"/>
            <a:ext cx="2650490" cy="161353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3222625" y="2386965"/>
            <a:ext cx="326580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degree of D major is this?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834130" y="3208020"/>
            <a:ext cx="2414270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7th degree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06 09-48-21.pngScreenshot from 2022-09-06 09-48-2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246755" y="841058"/>
            <a:ext cx="2650490" cy="185483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3246755" y="2813050"/>
            <a:ext cx="326580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degree of G major is this?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834130" y="3354070"/>
            <a:ext cx="2414270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7th degree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06 09-48-32.pngScreenshot from 2022-09-06 09-48-3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247390" y="841058"/>
            <a:ext cx="2649220" cy="185483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3246755" y="2813050"/>
            <a:ext cx="326580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degree of C major is this?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834130" y="3208020"/>
            <a:ext cx="2414270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6th degree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06 09-48-39.pngScreenshot from 2022-09-06 09-48-39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247390" y="841375"/>
            <a:ext cx="2649220" cy="185420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3246755" y="2813050"/>
            <a:ext cx="326580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degree of F major is this?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834130" y="3208020"/>
            <a:ext cx="2414270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4th degree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06 09-48-21.pngScreenshot from 2022-09-06 09-48-2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246755" y="841058"/>
            <a:ext cx="2650490" cy="185483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3246755" y="2813050"/>
            <a:ext cx="326580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degree of D major is this?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834130" y="3354070"/>
            <a:ext cx="2414270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3rd degree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13 09-02-23.pngScreenshot from 2022-09-13 09-02-23"/>
          <p:cNvPicPr>
            <a:picLocks noChangeAspect="1"/>
          </p:cNvPicPr>
          <p:nvPr/>
        </p:nvPicPr>
        <p:blipFill>
          <a:blip r:embed="rId1"/>
          <a:srcRect b="39132"/>
          <a:stretch>
            <a:fillRect/>
          </a:stretch>
        </p:blipFill>
        <p:spPr>
          <a:xfrm>
            <a:off x="657225" y="1101725"/>
            <a:ext cx="7986395" cy="137096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3246755" y="2813050"/>
            <a:ext cx="326580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key is the scale above in?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2777490" y="3354070"/>
            <a:ext cx="4395470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 Major descending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09-13 09-26-20"/>
          <p:cNvPicPr>
            <a:picLocks noChangeAspect="1"/>
          </p:cNvPicPr>
          <p:nvPr/>
        </p:nvPicPr>
        <p:blipFill>
          <a:blip r:embed="rId2"/>
          <a:srcRect t="22732"/>
          <a:stretch>
            <a:fillRect/>
          </a:stretch>
        </p:blipFill>
        <p:spPr>
          <a:xfrm>
            <a:off x="657225" y="2433320"/>
            <a:ext cx="7986395" cy="45593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01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2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03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Pitch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02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77688" y="3684027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04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Pitch 2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/>
        </p:nvSpPr>
        <p:spPr>
          <a:xfrm>
            <a:off x="1918120" y="1780031"/>
            <a:ext cx="1064990" cy="9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0</a:t>
            </a:r>
            <a:r>
              <a:rPr lang="en-US" alt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7</a:t>
            </a:r>
            <a:endParaRPr lang="en-US" altLang="tr-TR" sz="54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26" name="Google Shape;126;p22"/>
          <p:cNvCxnSpPr/>
          <p:nvPr/>
        </p:nvCxnSpPr>
        <p:spPr>
          <a:xfrm>
            <a:off x="1753279" y="2573068"/>
            <a:ext cx="1378561" cy="0"/>
          </a:xfrm>
          <a:prstGeom prst="straightConnector1">
            <a:avLst/>
          </a:prstGeom>
          <a:noFill/>
          <a:ln w="12700" cap="flat" cmpd="sng">
            <a:solidFill>
              <a:srgbClr val="3F3F3F">
                <a:alpha val="77647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p22"/>
          <p:cNvSpPr txBox="1"/>
          <p:nvPr/>
        </p:nvSpPr>
        <p:spPr>
          <a:xfrm>
            <a:off x="1918121" y="2617808"/>
            <a:ext cx="1033700" cy="238527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100" b="1" i="0" u="none" strike="noStrike" cap="none">
                <a:solidFill>
                  <a:schemeClr val="lt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1</a:t>
            </a: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312795" y="2104390"/>
            <a:ext cx="3751580" cy="377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Keys and Key Signatures</a:t>
            </a:r>
            <a:endParaRPr lang="en-US" altLang="tr-TR" sz="20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312795" y="2736850"/>
            <a:ext cx="4629150" cy="1163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 SIGNATURES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MORE ON ACCIDENTALS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239260" y="657225"/>
            <a:ext cx="129032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1121410"/>
            <a:ext cx="6864350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We have learned about the scales of C, G, D, and F major.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45;p23"/>
          <p:cNvSpPr/>
          <p:nvPr/>
        </p:nvSpPr>
        <p:spPr>
          <a:xfrm>
            <a:off x="1139825" y="1527810"/>
            <a:ext cx="6864350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Each of these scales contains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all the notes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that belong in that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. 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45;p23"/>
          <p:cNvSpPr/>
          <p:nvPr/>
        </p:nvSpPr>
        <p:spPr>
          <a:xfrm>
            <a:off x="1149985" y="2151380"/>
            <a:ext cx="6864350" cy="635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Each key has its own tonic and the tonic is the name of the key. For example, the key of F has note F as its tonic.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45;p23"/>
          <p:cNvSpPr/>
          <p:nvPr/>
        </p:nvSpPr>
        <p:spPr>
          <a:xfrm>
            <a:off x="1145540" y="2935605"/>
            <a:ext cx="6864350" cy="635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melody 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that is written in a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particular key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uses notes from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scale of that key.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155700" y="3632200"/>
            <a:ext cx="6864350" cy="972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Each key has its unique features. The number of accidentals (and specifically which accidentals) are what we use to determine which key a melody is in. 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4" grpId="0"/>
      <p:bldP spid="7" grpId="1"/>
      <p:bldP spid="3" grpId="1"/>
      <p:bldP spid="4" grpId="1"/>
      <p:bldP spid="5" grpId="0"/>
      <p:bldP spid="6" grpId="0"/>
      <p:bldP spid="5" grpId="1"/>
      <p:bldP spid="6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13 12-26-41.pngScreenshot from 2022-09-13 12-26-41"/>
          <p:cNvPicPr>
            <a:picLocks noChangeAspect="1"/>
          </p:cNvPicPr>
          <p:nvPr/>
        </p:nvPicPr>
        <p:blipFill>
          <a:blip r:embed="rId1"/>
          <a:srcRect b="21289"/>
          <a:stretch>
            <a:fillRect/>
          </a:stretch>
        </p:blipFill>
        <p:spPr>
          <a:xfrm>
            <a:off x="845185" y="840740"/>
            <a:ext cx="7437120" cy="173736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2810510"/>
            <a:ext cx="397065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Name the key of the melody above.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183890"/>
            <a:ext cx="6864350" cy="635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Tip: A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melody 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that is written in a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particular key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uses notes from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scale of that key.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1145540" y="3884930"/>
            <a:ext cx="6864350" cy="44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key has a scale with B flat?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7" grpId="1"/>
      <p:bldP spid="9" grpId="1"/>
      <p:bldP spid="10" grpId="0"/>
      <p:bldP spid="1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13 12-26-50.pngScreenshot from 2022-09-13 12-26-5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966470" y="840740"/>
            <a:ext cx="7240270" cy="214884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2810510"/>
            <a:ext cx="397065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Name the key of the melody above.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183890"/>
            <a:ext cx="6864350" cy="635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Tip: A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melody 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that is written in a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particular key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uses notes from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scale of that key.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1145540" y="3884930"/>
            <a:ext cx="6864350" cy="44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key has a scale that has got no accidental?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7" grpId="1"/>
      <p:bldP spid="9" grpId="1"/>
      <p:bldP spid="10" grpId="0"/>
      <p:bldP spid="10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13 12-26-58.pngScreenshot from 2022-09-13 12-26-58"/>
          <p:cNvPicPr>
            <a:picLocks noChangeAspect="1"/>
          </p:cNvPicPr>
          <p:nvPr/>
        </p:nvPicPr>
        <p:blipFill>
          <a:blip r:embed="rId1"/>
          <a:srcRect t="17972" b="23086"/>
          <a:stretch>
            <a:fillRect/>
          </a:stretch>
        </p:blipFill>
        <p:spPr>
          <a:xfrm>
            <a:off x="966470" y="1227455"/>
            <a:ext cx="7240270" cy="126619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2810510"/>
            <a:ext cx="397065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Name the key of the melody above.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183890"/>
            <a:ext cx="6864350" cy="635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Tip: A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melody 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that is written in a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particular key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uses notes from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scale of that key.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1145540" y="3884930"/>
            <a:ext cx="6864350" cy="44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key has a scale that has F# and C#?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7" grpId="1"/>
      <p:bldP spid="9" grpId="1"/>
      <p:bldP spid="10" grpId="0"/>
      <p:bldP spid="10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13 12-28-13.pngScreenshot from 2022-09-13 12-28-13"/>
          <p:cNvPicPr>
            <a:picLocks noChangeAspect="1"/>
          </p:cNvPicPr>
          <p:nvPr/>
        </p:nvPicPr>
        <p:blipFill>
          <a:blip r:embed="rId1"/>
          <a:srcRect t="21017" b="23589"/>
          <a:stretch>
            <a:fillRect/>
          </a:stretch>
        </p:blipFill>
        <p:spPr>
          <a:xfrm>
            <a:off x="1226820" y="1292860"/>
            <a:ext cx="6720205" cy="118999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2810510"/>
            <a:ext cx="397065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Name the key of the melody above.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183890"/>
            <a:ext cx="6864350" cy="635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Tip: A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melody 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that is written in a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particular key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uses notes from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scale of that key.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1145540" y="3884930"/>
            <a:ext cx="6864350" cy="44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key has a scale that has F#?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7" grpId="1"/>
      <p:bldP spid="9" grpId="1"/>
      <p:bldP spid="10" grpId="0"/>
      <p:bldP spid="10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886835" y="613410"/>
            <a:ext cx="186309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 Signature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931545"/>
            <a:ext cx="6864350" cy="694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key signature is written at the start of the stave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after the clef</a:t>
            </a: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but </a:t>
            </a: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before the time signature.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45;p23"/>
          <p:cNvSpPr/>
          <p:nvPr/>
        </p:nvSpPr>
        <p:spPr>
          <a:xfrm>
            <a:off x="1139825" y="1600835"/>
            <a:ext cx="6864350" cy="680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It tells us the key of a piece by showing which notes will be sharpened or flattened.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45;p23"/>
          <p:cNvSpPr/>
          <p:nvPr/>
        </p:nvSpPr>
        <p:spPr>
          <a:xfrm>
            <a:off x="1149985" y="2282825"/>
            <a:ext cx="6864350" cy="635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Using a key signature means we don’t have to keep writing accidentals for the sharps and flats in that key.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Google Shape;145;p23"/>
          <p:cNvSpPr/>
          <p:nvPr/>
        </p:nvSpPr>
        <p:spPr>
          <a:xfrm>
            <a:off x="1145540" y="2935605"/>
            <a:ext cx="6864350" cy="635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sharp of flat in a key signature applies to every note of that name, wherever it is on the stave.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155700" y="3632200"/>
            <a:ext cx="6864350" cy="972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sharps and flats are written in a specific order and only on the lines or spaces with the notes that should be sharpened or flattened.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7" grpId="1"/>
      <p:bldP spid="3" grpId="1"/>
      <p:bldP spid="4" grpId="0"/>
      <p:bldP spid="5" grpId="0"/>
      <p:bldP spid="4" grpId="1"/>
      <p:bldP spid="5" grpId="1"/>
      <p:bldP spid="6" grpId="0"/>
      <p:bldP spid="6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2874010"/>
            <a:ext cx="562292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Guess the key represented by the key signature above.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247390"/>
            <a:ext cx="6864350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key signature has got one sharp on F.  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1145540" y="3694430"/>
            <a:ext cx="6864350" cy="44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key is G major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Screenshot from 2022-09-13 12-48-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5670" y="748030"/>
            <a:ext cx="3848100" cy="2190750"/>
          </a:xfrm>
          <a:prstGeom prst="rect">
            <a:avLst/>
          </a:prstGeom>
        </p:spPr>
      </p:pic>
      <p:pic>
        <p:nvPicPr>
          <p:cNvPr id="3" name="Picture 2" descr="Screenshot from 2022-09-13 12-48-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545" y="794385"/>
            <a:ext cx="3848100" cy="219075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2536190" y="784225"/>
            <a:ext cx="459549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Below is a key signature of a certain key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  <p:bldP spid="10" grpId="0"/>
      <p:bldP spid="10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2874010"/>
            <a:ext cx="562292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Guess the key represented by the key signature above.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247390"/>
            <a:ext cx="6864350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key signature has got two sharps on F and C.  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1145540" y="3694430"/>
            <a:ext cx="6864350" cy="44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key is D major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/home/conserv/Pictures/Screenshots/Screenshot from 2022-09-13 12-49-02.pngScreenshot from 2022-09-13 12-49-0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915670" y="748030"/>
            <a:ext cx="3848100" cy="2190750"/>
          </a:xfrm>
          <a:prstGeom prst="rect">
            <a:avLst/>
          </a:prstGeom>
        </p:spPr>
      </p:pic>
      <p:pic>
        <p:nvPicPr>
          <p:cNvPr id="3" name="Picture 2" descr="/home/conserv/Pictures/Screenshots/Screenshot from 2022-09-13 12-49-11.pngScreenshot from 2022-09-13 12-49-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360545" y="794385"/>
            <a:ext cx="3848100" cy="219075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2536190" y="784225"/>
            <a:ext cx="459549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Below is a key signature of a certain key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7" grpId="1"/>
      <p:bldP spid="9" grpId="1"/>
      <p:bldP spid="10" grpId="0"/>
      <p:bldP spid="10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2874010"/>
            <a:ext cx="562292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Guess the key represented by the key signature above.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247390"/>
            <a:ext cx="6864350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key signature has got one flat on B.  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1145540" y="3694430"/>
            <a:ext cx="6864350" cy="44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key is F major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/home/conserv/Pictures/Screenshots/Screenshot from 2022-09-13 12-49-18.pngScreenshot from 2022-09-13 12-49-1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915670" y="748030"/>
            <a:ext cx="3848100" cy="2190750"/>
          </a:xfrm>
          <a:prstGeom prst="rect">
            <a:avLst/>
          </a:prstGeom>
        </p:spPr>
      </p:pic>
      <p:pic>
        <p:nvPicPr>
          <p:cNvPr id="3" name="Picture 2" descr="/home/conserv/Pictures/Screenshots/Screenshot from 2022-09-13 12-49-33.pngScreenshot from 2022-09-13 12-49-3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360545" y="794385"/>
            <a:ext cx="3848100" cy="219075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2536190" y="784225"/>
            <a:ext cx="459549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Below is a key signature of a certain key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10" grpId="0"/>
      <p:bldP spid="9" grpId="1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3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05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Keys &amp; Key Signatures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07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Scales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06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36465" y="3684270"/>
            <a:ext cx="483235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08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Intervals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2874010"/>
            <a:ext cx="5622925" cy="37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Guess the key represented by the key signature above.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247390"/>
            <a:ext cx="6864350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key signature has got no sharps and no flats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Google Shape;145;p23"/>
          <p:cNvSpPr/>
          <p:nvPr/>
        </p:nvSpPr>
        <p:spPr>
          <a:xfrm>
            <a:off x="1145540" y="3694430"/>
            <a:ext cx="6864350" cy="44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key is C major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5" name="Picture 4" descr="/home/conserv/Pictures/Screenshots/Screenshot from 2022-09-13 12-49-40.pngScreenshot from 2022-09-13 12-49-4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915670" y="748030"/>
            <a:ext cx="3848100" cy="2190750"/>
          </a:xfrm>
          <a:prstGeom prst="rect">
            <a:avLst/>
          </a:prstGeom>
        </p:spPr>
      </p:pic>
      <p:pic>
        <p:nvPicPr>
          <p:cNvPr id="3" name="Picture 2" descr="/home/conserv/Pictures/Screenshots/Screenshot from 2022-09-13 12-49-49.pngScreenshot from 2022-09-13 12-49-4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360545" y="794385"/>
            <a:ext cx="3848100" cy="219075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2536190" y="784225"/>
            <a:ext cx="459549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Below is a key signature of a certain key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10" grpId="0"/>
      <p:bldP spid="9" grpId="1"/>
      <p:bldP spid="10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13 19-40-49.pngScreenshot from 2022-09-13 19-40-49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79475" y="1168400"/>
            <a:ext cx="7484110" cy="175323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911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 signatures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120390"/>
            <a:ext cx="6864350" cy="855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sharp in the key signature (on line F) turns every F into an F sharp.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13 13-04-39.pngScreenshot from 2022-09-13 13-04-39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622108" y="1168718"/>
            <a:ext cx="5998845" cy="175260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911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 signatures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120390"/>
            <a:ext cx="6864350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flat in the key signature (on line B) turns every B in the piece of music into B flat.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13 13-04-47.pngScreenshot from 2022-09-13 13-04-47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622108" y="1168400"/>
            <a:ext cx="5998845" cy="175323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911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 signatures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120390"/>
            <a:ext cx="6864350" cy="894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sharps in the key signature (on line F and space C) turns every F into an F sharp, and every C into C sharp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486785" y="613410"/>
            <a:ext cx="226314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More on accidentals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931545"/>
            <a:ext cx="6864350" cy="105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Even with the key signatures, sometimes accidentals will be needed in the music. This happens when the music uses notes outside of its scale notes.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155700" y="3632200"/>
            <a:ext cx="6864350" cy="792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the above melody, G sharp is written as an accidental because it is not part of the key signature of D major.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8" name="Picture 7" descr="Screenshot from 2022-09-13 19-51-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3600" y="1987550"/>
            <a:ext cx="7562850" cy="177165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6" grpId="0"/>
      <p:bldP spid="6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525520" y="613410"/>
            <a:ext cx="222440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More on accidentals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075055" y="931545"/>
            <a:ext cx="7198995" cy="105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Remember that accidentals last until the end of the bar, unless they are cancelled by another accidental.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Also remember that accidental apply only to notes of the same pitch 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155700" y="3467100"/>
            <a:ext cx="6864350" cy="4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natural in the second bar cancels the flat in the time signature.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/home/conserv/Pictures/Screenshots/Screenshot from 2022-09-13 19-58-06.pngScreenshot from 2022-09-13 19-58-06"/>
          <p:cNvPicPr>
            <a:picLocks noChangeAspect="1"/>
          </p:cNvPicPr>
          <p:nvPr/>
        </p:nvPicPr>
        <p:blipFill>
          <a:blip r:embed="rId1"/>
          <a:srcRect t="13871" b="8746"/>
          <a:stretch>
            <a:fillRect/>
          </a:stretch>
        </p:blipFill>
        <p:spPr>
          <a:xfrm>
            <a:off x="710565" y="2106295"/>
            <a:ext cx="7562850" cy="1370965"/>
          </a:xfrm>
          <a:prstGeom prst="rect">
            <a:avLst/>
          </a:prstGeom>
        </p:spPr>
      </p:pic>
      <p:sp>
        <p:nvSpPr>
          <p:cNvPr id="4" name="Google Shape;145;p23"/>
          <p:cNvSpPr/>
          <p:nvPr/>
        </p:nvSpPr>
        <p:spPr>
          <a:xfrm>
            <a:off x="1155700" y="3898900"/>
            <a:ext cx="6864350" cy="1037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second B is also B natural because it is in the same bar and same pitch as the first B natural.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6" grpId="0"/>
      <p:bldP spid="4" grpId="0"/>
      <p:bldP spid="6" grpId="1"/>
      <p:bldP spid="4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525520" y="613410"/>
            <a:ext cx="222440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More on accidentals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075055" y="931545"/>
            <a:ext cx="7198995" cy="105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Remember that accidentals last until the end of the bar, unless they are cancelled by another accidental.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Also remember that accidental apply only to notes of the same pitch 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155700" y="3467100"/>
            <a:ext cx="6864350" cy="4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natural in the second bar cancels the flat in the time signature.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/home/conserv/Pictures/Screenshots/Screenshot from 2022-09-13 19-54-09.pngScreenshot from 2022-09-13 19-54-09"/>
          <p:cNvPicPr>
            <a:picLocks noChangeAspect="1"/>
          </p:cNvPicPr>
          <p:nvPr/>
        </p:nvPicPr>
        <p:blipFill>
          <a:blip r:embed="rId1"/>
          <a:srcRect t="11685" b="13871"/>
          <a:stretch>
            <a:fillRect/>
          </a:stretch>
        </p:blipFill>
        <p:spPr>
          <a:xfrm>
            <a:off x="710565" y="1998980"/>
            <a:ext cx="7562850" cy="1318895"/>
          </a:xfrm>
          <a:prstGeom prst="rect">
            <a:avLst/>
          </a:prstGeom>
        </p:spPr>
      </p:pic>
      <p:sp>
        <p:nvSpPr>
          <p:cNvPr id="4" name="Google Shape;145;p23"/>
          <p:cNvSpPr/>
          <p:nvPr/>
        </p:nvSpPr>
        <p:spPr>
          <a:xfrm>
            <a:off x="1155700" y="3898900"/>
            <a:ext cx="6864350" cy="702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second B is B flat because it the flat cancels the natural that occured earlier in the same bar.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6" grpId="0"/>
      <p:bldP spid="4" grpId="0"/>
      <p:bldP spid="6" grpId="1"/>
      <p:bldP spid="4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/>
        </p:nvSpPr>
        <p:spPr>
          <a:xfrm>
            <a:off x="1753870" y="1779905"/>
            <a:ext cx="1229360" cy="900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0</a:t>
            </a:r>
            <a:r>
              <a:rPr lang="en-US" alt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8</a:t>
            </a:r>
            <a:endParaRPr lang="en-US" altLang="tr-TR" sz="54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26" name="Google Shape;126;p22"/>
          <p:cNvCxnSpPr/>
          <p:nvPr/>
        </p:nvCxnSpPr>
        <p:spPr>
          <a:xfrm>
            <a:off x="1753279" y="2573068"/>
            <a:ext cx="1378561" cy="0"/>
          </a:xfrm>
          <a:prstGeom prst="straightConnector1">
            <a:avLst/>
          </a:prstGeom>
          <a:noFill/>
          <a:ln w="12700" cap="flat" cmpd="sng">
            <a:solidFill>
              <a:srgbClr val="3F3F3F">
                <a:alpha val="77647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p22"/>
          <p:cNvSpPr txBox="1"/>
          <p:nvPr/>
        </p:nvSpPr>
        <p:spPr>
          <a:xfrm>
            <a:off x="1918121" y="2617808"/>
            <a:ext cx="1033700" cy="238527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100" b="1" i="0" u="none" strike="noStrike" cap="none">
                <a:solidFill>
                  <a:schemeClr val="lt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1</a:t>
            </a: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312795" y="2104390"/>
            <a:ext cx="3751580" cy="377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 and Tonic Triads</a:t>
            </a:r>
            <a:endParaRPr lang="en-US" altLang="tr-TR" sz="20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312795" y="2736850"/>
            <a:ext cx="4629150" cy="1163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TONIC TRIADS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886835" y="679450"/>
            <a:ext cx="186309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1113155"/>
            <a:ext cx="6864350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An interval measures the difference in pitch between two notes.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45;p23"/>
          <p:cNvSpPr/>
          <p:nvPr/>
        </p:nvSpPr>
        <p:spPr>
          <a:xfrm>
            <a:off x="1139825" y="1600835"/>
            <a:ext cx="6864350" cy="771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We can use the degrees of the scale to measure the intervals between the tonic of a key and every other note in that key. 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45;p23"/>
          <p:cNvSpPr/>
          <p:nvPr/>
        </p:nvSpPr>
        <p:spPr>
          <a:xfrm>
            <a:off x="1149985" y="2282825"/>
            <a:ext cx="6864350" cy="635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Below are intervals above the tonic in C major: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8" name="Picture 7" descr="/home/conserv/Pictures/Screenshots/Screenshot from 2022-09-13 14-17-57.pngScreenshot from 2022-09-13 14-17-57"/>
          <p:cNvPicPr>
            <a:picLocks noChangeAspect="1"/>
          </p:cNvPicPr>
          <p:nvPr/>
        </p:nvPicPr>
        <p:blipFill>
          <a:blip r:embed="rId1"/>
          <a:srcRect l="675" t="24138" r="3811" b="19770"/>
          <a:stretch>
            <a:fillRect/>
          </a:stretch>
        </p:blipFill>
        <p:spPr>
          <a:xfrm>
            <a:off x="623570" y="2973070"/>
            <a:ext cx="7978140" cy="126746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3" grpId="0"/>
      <p:bldP spid="4" grpId="1"/>
      <p:bldP spid="7" grpId="1"/>
      <p:bldP spid="3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home/conserv/Pictures/Screenshots/Screenshot from 2022-09-13 14-42-40.pngScreenshot from 2022-09-13 14-42-40"/>
          <p:cNvPicPr>
            <a:picLocks noChangeAspect="1"/>
          </p:cNvPicPr>
          <p:nvPr/>
        </p:nvPicPr>
        <p:blipFill>
          <a:blip r:embed="rId1"/>
          <a:srcRect b="10593"/>
          <a:stretch>
            <a:fillRect/>
          </a:stretch>
        </p:blipFill>
        <p:spPr>
          <a:xfrm>
            <a:off x="654050" y="1233805"/>
            <a:ext cx="8155940" cy="197231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074160" y="911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39825" y="3159125"/>
            <a:ext cx="6864350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 which key does the intervals above belong?</a:t>
            </a:r>
            <a:endParaRPr lang="en-US" altLang="tr-TR" sz="24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3768090" y="3733800"/>
            <a:ext cx="2009140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 Major 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Tonic Triads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09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0" name="MH_Entry_2"/>
          <p:cNvSpPr/>
          <p:nvPr>
            <p:custDataLst>
              <p:tags r:id="rId6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Terms &amp; Signs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10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9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30" grpId="0" bldLvl="0" animBg="1"/>
      <p:bldP spid="31" grpId="0"/>
      <p:bldP spid="5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4074160" y="911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39825" y="1317625"/>
            <a:ext cx="6864350" cy="858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Identify the intervals marked by brackets. </a:t>
            </a:r>
            <a:endParaRPr lang="en-US" altLang="tr-TR" sz="24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275205" y="3750310"/>
            <a:ext cx="923925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4th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09-13 13-04-30"/>
          <p:cNvPicPr>
            <a:picLocks noChangeAspect="1"/>
          </p:cNvPicPr>
          <p:nvPr/>
        </p:nvPicPr>
        <p:blipFill>
          <a:blip r:embed="rId1"/>
          <a:srcRect t="22383" b="33883"/>
          <a:stretch>
            <a:fillRect/>
          </a:stretch>
        </p:blipFill>
        <p:spPr>
          <a:xfrm>
            <a:off x="378460" y="2527935"/>
            <a:ext cx="8427085" cy="1076960"/>
          </a:xfrm>
          <a:prstGeom prst="rect">
            <a:avLst/>
          </a:prstGeom>
        </p:spPr>
      </p:pic>
      <p:sp>
        <p:nvSpPr>
          <p:cNvPr id="6" name="Left Bracket 5"/>
          <p:cNvSpPr/>
          <p:nvPr/>
        </p:nvSpPr>
        <p:spPr>
          <a:xfrm rot="5400000">
            <a:off x="2665095" y="2030730"/>
            <a:ext cx="149860" cy="91821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Left Bracket 6"/>
          <p:cNvSpPr/>
          <p:nvPr/>
        </p:nvSpPr>
        <p:spPr>
          <a:xfrm rot="5400000">
            <a:off x="3830955" y="1943100"/>
            <a:ext cx="101600" cy="1068705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Left Bracket 9"/>
          <p:cNvSpPr/>
          <p:nvPr/>
        </p:nvSpPr>
        <p:spPr>
          <a:xfrm rot="5400000">
            <a:off x="6275705" y="2042160"/>
            <a:ext cx="149860" cy="91821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3574415" y="3745230"/>
            <a:ext cx="923925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2nd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5814695" y="3756660"/>
            <a:ext cx="923925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3rd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 animBg="1"/>
      <p:bldP spid="7" grpId="0" animBg="1"/>
      <p:bldP spid="10" grpId="0" animBg="1"/>
      <p:bldP spid="9" grpId="1"/>
      <p:bldP spid="6" grpId="1" animBg="1"/>
      <p:bldP spid="7" grpId="1" animBg="1"/>
      <p:bldP spid="10" grpId="1" animBg="1"/>
      <p:bldP spid="2" grpId="0"/>
      <p:bldP spid="2" grpId="1"/>
      <p:bldP spid="11" grpId="0"/>
      <p:bldP spid="11" grpId="1"/>
      <p:bldP spid="12" grpId="0"/>
      <p:bldP spid="12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4074160" y="911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39825" y="1317625"/>
            <a:ext cx="6864350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Identify the intervals marked by brackets. </a:t>
            </a:r>
            <a:endParaRPr lang="en-US" altLang="tr-TR" sz="24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2275205" y="3750310"/>
            <a:ext cx="923925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4th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/home/conserv/Pictures/Screenshots/Screenshot from 2022-09-13 21-52-00.pngScreenshot from 2022-09-13 21-52-0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80415" y="2426970"/>
            <a:ext cx="7582535" cy="1868805"/>
          </a:xfrm>
          <a:prstGeom prst="rect">
            <a:avLst/>
          </a:prstGeom>
        </p:spPr>
      </p:pic>
      <p:sp>
        <p:nvSpPr>
          <p:cNvPr id="6" name="Left Bracket 5"/>
          <p:cNvSpPr/>
          <p:nvPr/>
        </p:nvSpPr>
        <p:spPr>
          <a:xfrm rot="5400000">
            <a:off x="3028315" y="2030730"/>
            <a:ext cx="149860" cy="91821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Left Bracket 6"/>
          <p:cNvSpPr/>
          <p:nvPr/>
        </p:nvSpPr>
        <p:spPr>
          <a:xfrm rot="5400000">
            <a:off x="4149725" y="2035175"/>
            <a:ext cx="101600" cy="884555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Left Bracket 9"/>
          <p:cNvSpPr/>
          <p:nvPr/>
        </p:nvSpPr>
        <p:spPr>
          <a:xfrm rot="5400000">
            <a:off x="5954395" y="2042160"/>
            <a:ext cx="149860" cy="91821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5564505" y="3728720"/>
            <a:ext cx="923925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2nd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2644140" y="3750310"/>
            <a:ext cx="923925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6th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811270" y="3745230"/>
            <a:ext cx="923925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5th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 animBg="1"/>
      <p:bldP spid="7" grpId="0" animBg="1"/>
      <p:bldP spid="10" grpId="0" animBg="1"/>
      <p:bldP spid="9" grpId="1"/>
      <p:bldP spid="6" grpId="1" animBg="1"/>
      <p:bldP spid="7" grpId="1" animBg="1"/>
      <p:bldP spid="10" grpId="1" animBg="1"/>
      <p:bldP spid="12" grpId="0"/>
      <p:bldP spid="12" grpId="1"/>
      <p:bldP spid="2" grpId="0"/>
      <p:bldP spid="2" grpId="1"/>
      <p:bldP spid="11" grpId="0"/>
      <p:bldP spid="11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3975100" y="729615"/>
            <a:ext cx="2414270" cy="511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Tonic Triads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45540" y="3219450"/>
            <a:ext cx="6864350" cy="43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tonic triad is a chord made up of three notes.</a:t>
            </a:r>
            <a:endParaRPr lang="en-US" altLang="tr-TR" sz="20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9-25-42"/>
          <p:cNvPicPr>
            <a:picLocks noChangeAspect="1"/>
          </p:cNvPicPr>
          <p:nvPr/>
        </p:nvPicPr>
        <p:blipFill>
          <a:blip r:embed="rId1"/>
          <a:srcRect l="1406" t="19104" r="3212" b="20219"/>
          <a:stretch>
            <a:fillRect/>
          </a:stretch>
        </p:blipFill>
        <p:spPr>
          <a:xfrm>
            <a:off x="1032510" y="1184275"/>
            <a:ext cx="6977380" cy="1936115"/>
          </a:xfrm>
          <a:prstGeom prst="rect">
            <a:avLst/>
          </a:prstGeom>
        </p:spPr>
      </p:pic>
      <p:sp>
        <p:nvSpPr>
          <p:cNvPr id="4" name="Google Shape;145;p23"/>
          <p:cNvSpPr/>
          <p:nvPr/>
        </p:nvSpPr>
        <p:spPr>
          <a:xfrm>
            <a:off x="1156970" y="3577590"/>
            <a:ext cx="5036820" cy="726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notes are the </a:t>
            </a:r>
            <a:r>
              <a:rPr lang="en-US" altLang="tr-TR" sz="20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first, third </a:t>
            </a:r>
            <a:r>
              <a:rPr lang="en-US" altLang="tr-TR" sz="20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and the </a:t>
            </a:r>
            <a:r>
              <a:rPr lang="en-US" altLang="tr-TR" sz="20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fifth </a:t>
            </a:r>
            <a:r>
              <a:rPr lang="en-US" altLang="tr-TR" sz="20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degrees of the scale.</a:t>
            </a:r>
            <a:endParaRPr lang="en-US" altLang="tr-TR" sz="20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67205" y="1152525"/>
            <a:ext cx="901700" cy="19862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297555" y="1147445"/>
            <a:ext cx="901700" cy="19862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728845" y="1142365"/>
            <a:ext cx="901700" cy="19862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8" name="Picture 7" descr="Screenshot from 2022-09-13 14-50-41"/>
          <p:cNvPicPr>
            <a:picLocks noChangeAspect="1"/>
          </p:cNvPicPr>
          <p:nvPr/>
        </p:nvPicPr>
        <p:blipFill>
          <a:blip r:embed="rId2"/>
          <a:srcRect l="11458" t="9462" r="39236" b="17061"/>
          <a:stretch>
            <a:fillRect/>
          </a:stretch>
        </p:blipFill>
        <p:spPr>
          <a:xfrm>
            <a:off x="6758305" y="3054350"/>
            <a:ext cx="1352550" cy="130175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4" grpId="0"/>
      <p:bldP spid="4" grpId="1"/>
      <p:bldP spid="5" grpId="0" animBg="1"/>
      <p:bldP spid="6" grpId="0" animBg="1"/>
      <p:bldP spid="7" grpId="0" animBg="1"/>
      <p:bldP spid="5" grpId="1" animBg="1"/>
      <p:bldP spid="6" grpId="1" animBg="1"/>
      <p:bldP spid="7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3639820" y="742950"/>
            <a:ext cx="2414270" cy="511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Tonic triads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228090" y="2344420"/>
            <a:ext cx="6864350" cy="855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tonic triads above are for G major. They include the 1st degree, 3rd degree and 5th degree of G major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13 14-49-29"/>
          <p:cNvPicPr>
            <a:picLocks noChangeAspect="1"/>
          </p:cNvPicPr>
          <p:nvPr/>
        </p:nvPicPr>
        <p:blipFill>
          <a:blip r:embed="rId1"/>
          <a:srcRect t="21685" b="19785"/>
          <a:stretch>
            <a:fillRect/>
          </a:stretch>
        </p:blipFill>
        <p:spPr>
          <a:xfrm>
            <a:off x="1499870" y="1273175"/>
            <a:ext cx="2743200" cy="1036955"/>
          </a:xfrm>
          <a:prstGeom prst="rect">
            <a:avLst/>
          </a:prstGeom>
        </p:spPr>
      </p:pic>
      <p:pic>
        <p:nvPicPr>
          <p:cNvPr id="4" name="Picture 3" descr="Screenshot from 2022-09-13 14-49-36"/>
          <p:cNvPicPr>
            <a:picLocks noChangeAspect="1"/>
          </p:cNvPicPr>
          <p:nvPr/>
        </p:nvPicPr>
        <p:blipFill>
          <a:blip r:embed="rId2"/>
          <a:srcRect t="28280" b="25448"/>
          <a:stretch>
            <a:fillRect/>
          </a:stretch>
        </p:blipFill>
        <p:spPr>
          <a:xfrm>
            <a:off x="4739005" y="1390015"/>
            <a:ext cx="2743200" cy="819785"/>
          </a:xfrm>
          <a:prstGeom prst="rect">
            <a:avLst/>
          </a:prstGeom>
        </p:spPr>
      </p:pic>
      <p:pic>
        <p:nvPicPr>
          <p:cNvPr id="5" name="Picture 4" descr="Screenshot from 2022-09-06 09-39-57"/>
          <p:cNvPicPr>
            <a:picLocks noChangeAspect="1"/>
          </p:cNvPicPr>
          <p:nvPr/>
        </p:nvPicPr>
        <p:blipFill>
          <a:blip r:embed="rId3"/>
          <a:srcRect l="3181" t="10550" r="40229" b="15627"/>
          <a:stretch>
            <a:fillRect/>
          </a:stretch>
        </p:blipFill>
        <p:spPr>
          <a:xfrm>
            <a:off x="878205" y="3470275"/>
            <a:ext cx="3401060" cy="1086485"/>
          </a:xfrm>
          <a:prstGeom prst="rect">
            <a:avLst/>
          </a:prstGeom>
        </p:spPr>
      </p:pic>
      <p:pic>
        <p:nvPicPr>
          <p:cNvPr id="6" name="Picture 5" descr="/home/conserv/Pictures/Screenshots/Screenshot from 2022-09-06 09-38-57.pngScreenshot from 2022-09-06 09-38-57"/>
          <p:cNvPicPr>
            <a:picLocks noChangeAspect="1"/>
          </p:cNvPicPr>
          <p:nvPr/>
        </p:nvPicPr>
        <p:blipFill>
          <a:blip r:embed="rId4"/>
          <a:srcRect l="2420" t="20590" r="41485" b="9918"/>
          <a:stretch>
            <a:fillRect/>
          </a:stretch>
        </p:blipFill>
        <p:spPr>
          <a:xfrm>
            <a:off x="4503420" y="3488690"/>
            <a:ext cx="3640455" cy="110426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3639820" y="742950"/>
            <a:ext cx="2414270" cy="511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Tonic triads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228090" y="2344420"/>
            <a:ext cx="6864350" cy="855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tonic triads above are for D major. They include the 1st degree, 3rd degree and 5th degree of D major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/home/conserv/Pictures/Screenshots/Screenshot from 2022-09-13 14-49-44.pngScreenshot from 2022-09-13 14-49-44"/>
          <p:cNvPicPr>
            <a:picLocks noChangeAspect="1"/>
          </p:cNvPicPr>
          <p:nvPr/>
        </p:nvPicPr>
        <p:blipFill>
          <a:blip r:embed="rId1"/>
          <a:srcRect t="17885" b="21649"/>
          <a:stretch>
            <a:fillRect/>
          </a:stretch>
        </p:blipFill>
        <p:spPr>
          <a:xfrm>
            <a:off x="1499870" y="1223010"/>
            <a:ext cx="2743200" cy="1071245"/>
          </a:xfrm>
          <a:prstGeom prst="rect">
            <a:avLst/>
          </a:prstGeom>
        </p:spPr>
      </p:pic>
      <p:pic>
        <p:nvPicPr>
          <p:cNvPr id="4" name="Picture 3" descr="/home/conserv/Pictures/Screenshots/Screenshot from 2022-09-13 14-49-49.pngScreenshot from 2022-09-13 14-49-49"/>
          <p:cNvPicPr>
            <a:picLocks noChangeAspect="1"/>
          </p:cNvPicPr>
          <p:nvPr/>
        </p:nvPicPr>
        <p:blipFill>
          <a:blip r:embed="rId2"/>
          <a:srcRect t="26380" b="30143"/>
          <a:stretch>
            <a:fillRect/>
          </a:stretch>
        </p:blipFill>
        <p:spPr>
          <a:xfrm>
            <a:off x="4739005" y="1381760"/>
            <a:ext cx="2743200" cy="770255"/>
          </a:xfrm>
          <a:prstGeom prst="rect">
            <a:avLst/>
          </a:prstGeom>
        </p:spPr>
      </p:pic>
      <p:pic>
        <p:nvPicPr>
          <p:cNvPr id="5" name="Picture 4" descr="/home/conserv/Pictures/Screenshots/Screenshot from 2022-09-06 09-40-32.pngScreenshot from 2022-09-06 09-40-32"/>
          <p:cNvPicPr>
            <a:picLocks noChangeAspect="1"/>
          </p:cNvPicPr>
          <p:nvPr/>
        </p:nvPicPr>
        <p:blipFill>
          <a:blip r:embed="rId3"/>
          <a:srcRect l="3566" t="13120" r="40478" b="12662"/>
          <a:stretch>
            <a:fillRect/>
          </a:stretch>
        </p:blipFill>
        <p:spPr>
          <a:xfrm>
            <a:off x="999490" y="3706495"/>
            <a:ext cx="3242945" cy="1052830"/>
          </a:xfrm>
          <a:prstGeom prst="rect">
            <a:avLst/>
          </a:prstGeom>
        </p:spPr>
      </p:pic>
      <p:pic>
        <p:nvPicPr>
          <p:cNvPr id="6" name="Picture 5" descr="/home/conserv/Pictures/Screenshots/Screenshot from 2022-09-06 09-41-32.pngScreenshot from 2022-09-06 09-41-32"/>
          <p:cNvPicPr>
            <a:picLocks noChangeAspect="1"/>
          </p:cNvPicPr>
          <p:nvPr/>
        </p:nvPicPr>
        <p:blipFill>
          <a:blip r:embed="rId4"/>
          <a:srcRect l="4169" t="14326" r="41723" b="12545"/>
          <a:stretch>
            <a:fillRect/>
          </a:stretch>
        </p:blipFill>
        <p:spPr>
          <a:xfrm>
            <a:off x="4655185" y="3723005"/>
            <a:ext cx="3120390" cy="103187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3639820" y="742950"/>
            <a:ext cx="2414270" cy="511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Tonic triads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228090" y="2344420"/>
            <a:ext cx="6864350" cy="1329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tonic triads above are for D major. They include the 1st degree, 3rd degree and 5th degree of D major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b="1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the above example, the key signature is not used, so the F has an accidental.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/home/conserv/Pictures/Screenshots/Screenshot from 2022-09-13 14-54-32.pngScreenshot from 2022-09-13 14-54-32"/>
          <p:cNvPicPr>
            <a:picLocks noChangeAspect="1"/>
          </p:cNvPicPr>
          <p:nvPr/>
        </p:nvPicPr>
        <p:blipFill>
          <a:blip r:embed="rId1"/>
          <a:srcRect t="20717" b="20753"/>
          <a:stretch>
            <a:fillRect/>
          </a:stretch>
        </p:blipFill>
        <p:spPr>
          <a:xfrm>
            <a:off x="1499870" y="1240155"/>
            <a:ext cx="2743200" cy="1036955"/>
          </a:xfrm>
          <a:prstGeom prst="rect">
            <a:avLst/>
          </a:prstGeom>
        </p:spPr>
      </p:pic>
      <p:pic>
        <p:nvPicPr>
          <p:cNvPr id="4" name="Picture 3" descr="/home/conserv/Pictures/Screenshots/Screenshot from 2022-09-13 14-54-41.pngScreenshot from 2022-09-13 14-54-41"/>
          <p:cNvPicPr>
            <a:picLocks noChangeAspect="1"/>
          </p:cNvPicPr>
          <p:nvPr/>
        </p:nvPicPr>
        <p:blipFill>
          <a:blip r:embed="rId2"/>
          <a:srcRect t="24480" b="26380"/>
          <a:stretch>
            <a:fillRect/>
          </a:stretch>
        </p:blipFill>
        <p:spPr>
          <a:xfrm>
            <a:off x="4739005" y="1315085"/>
            <a:ext cx="2743200" cy="870585"/>
          </a:xfrm>
          <a:prstGeom prst="rect">
            <a:avLst/>
          </a:prstGeom>
        </p:spPr>
      </p:pic>
      <p:pic>
        <p:nvPicPr>
          <p:cNvPr id="5" name="Picture 4" descr="/home/conserv/Pictures/Screenshots/Screenshot from 2022-09-06 09-40-32.pngScreenshot from 2022-09-06 09-40-32"/>
          <p:cNvPicPr>
            <a:picLocks noChangeAspect="1"/>
          </p:cNvPicPr>
          <p:nvPr/>
        </p:nvPicPr>
        <p:blipFill>
          <a:blip r:embed="rId3"/>
          <a:srcRect l="3566" t="13120" r="40478" b="12662"/>
          <a:stretch>
            <a:fillRect/>
          </a:stretch>
        </p:blipFill>
        <p:spPr>
          <a:xfrm>
            <a:off x="999490" y="3706495"/>
            <a:ext cx="3242945" cy="1052830"/>
          </a:xfrm>
          <a:prstGeom prst="rect">
            <a:avLst/>
          </a:prstGeom>
        </p:spPr>
      </p:pic>
      <p:pic>
        <p:nvPicPr>
          <p:cNvPr id="6" name="Picture 5" descr="/home/conserv/Pictures/Screenshots/Screenshot from 2022-09-06 09-41-32.pngScreenshot from 2022-09-06 09-41-32"/>
          <p:cNvPicPr>
            <a:picLocks noChangeAspect="1"/>
          </p:cNvPicPr>
          <p:nvPr/>
        </p:nvPicPr>
        <p:blipFill>
          <a:blip r:embed="rId4"/>
          <a:srcRect l="4169" t="14326" r="41723" b="12545"/>
          <a:stretch>
            <a:fillRect/>
          </a:stretch>
        </p:blipFill>
        <p:spPr>
          <a:xfrm>
            <a:off x="4655185" y="3723005"/>
            <a:ext cx="3120390" cy="103187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3639820" y="742950"/>
            <a:ext cx="2414270" cy="511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Tonic triads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39825" y="2527935"/>
            <a:ext cx="6864350" cy="912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tonic triads above are for F major. They include the 1st degree, 3rd degree and 5th degree of F major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/home/conserv/Pictures/Screenshots/Screenshot from 2022-09-13 14-49-56.pngScreenshot from 2022-09-13 14-49-56"/>
          <p:cNvPicPr>
            <a:picLocks noChangeAspect="1"/>
          </p:cNvPicPr>
          <p:nvPr/>
        </p:nvPicPr>
        <p:blipFill>
          <a:blip r:embed="rId1"/>
          <a:srcRect t="18853" b="23548"/>
          <a:stretch>
            <a:fillRect/>
          </a:stretch>
        </p:blipFill>
        <p:spPr>
          <a:xfrm>
            <a:off x="1499870" y="1207135"/>
            <a:ext cx="2743200" cy="1020445"/>
          </a:xfrm>
          <a:prstGeom prst="rect">
            <a:avLst/>
          </a:prstGeom>
        </p:spPr>
      </p:pic>
      <p:pic>
        <p:nvPicPr>
          <p:cNvPr id="4" name="Picture 3" descr="/home/conserv/Pictures/Screenshots/Screenshot from 2022-09-13 14-50-33.pngScreenshot from 2022-09-13 14-50-33"/>
          <p:cNvPicPr>
            <a:picLocks noChangeAspect="1"/>
          </p:cNvPicPr>
          <p:nvPr/>
        </p:nvPicPr>
        <p:blipFill>
          <a:blip r:embed="rId2"/>
          <a:srcRect t="22616" b="25448"/>
          <a:stretch>
            <a:fillRect/>
          </a:stretch>
        </p:blipFill>
        <p:spPr>
          <a:xfrm>
            <a:off x="4739005" y="1265555"/>
            <a:ext cx="2743200" cy="920115"/>
          </a:xfrm>
          <a:prstGeom prst="rect">
            <a:avLst/>
          </a:prstGeom>
        </p:spPr>
      </p:pic>
      <p:pic>
        <p:nvPicPr>
          <p:cNvPr id="5" name="Picture 4" descr="/home/conserv/Pictures/Screenshots/Screenshot from 2022-09-06 09-42-20.pngScreenshot from 2022-09-06 09-42-20"/>
          <p:cNvPicPr>
            <a:picLocks noChangeAspect="1"/>
          </p:cNvPicPr>
          <p:nvPr/>
        </p:nvPicPr>
        <p:blipFill>
          <a:blip r:embed="rId3"/>
          <a:srcRect l="2311" t="14880" r="42510" b="15200"/>
          <a:stretch>
            <a:fillRect/>
          </a:stretch>
        </p:blipFill>
        <p:spPr>
          <a:xfrm>
            <a:off x="5100320" y="3610610"/>
            <a:ext cx="2896870" cy="898525"/>
          </a:xfrm>
          <a:prstGeom prst="rect">
            <a:avLst/>
          </a:prstGeom>
        </p:spPr>
      </p:pic>
      <p:pic>
        <p:nvPicPr>
          <p:cNvPr id="6" name="Picture 5" descr="/home/conserv/Pictures/Screenshots/Screenshot from 2022-09-06 09-42-54.pngScreenshot from 2022-09-06 09-42-54"/>
          <p:cNvPicPr>
            <a:picLocks noChangeAspect="1"/>
          </p:cNvPicPr>
          <p:nvPr/>
        </p:nvPicPr>
        <p:blipFill>
          <a:blip r:embed="rId4"/>
          <a:srcRect l="2890" t="12718" r="41514" b="16958"/>
          <a:stretch>
            <a:fillRect/>
          </a:stretch>
        </p:blipFill>
        <p:spPr>
          <a:xfrm>
            <a:off x="1595755" y="3599180"/>
            <a:ext cx="2736850" cy="8477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3639820" y="742950"/>
            <a:ext cx="2414270" cy="5118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Tonic triads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Google Shape;145;p23"/>
          <p:cNvSpPr/>
          <p:nvPr/>
        </p:nvSpPr>
        <p:spPr>
          <a:xfrm>
            <a:off x="1139825" y="2527935"/>
            <a:ext cx="6864350" cy="912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tonic triads above are for C major. They include the 1st degree, 3rd degree and 5th degree of C major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/home/conserv/Pictures/Screenshots/Screenshot from 2022-09-13 14-59-57.pngScreenshot from 2022-09-13 14-59-57"/>
          <p:cNvPicPr>
            <a:picLocks noChangeAspect="1"/>
          </p:cNvPicPr>
          <p:nvPr/>
        </p:nvPicPr>
        <p:blipFill>
          <a:blip r:embed="rId1"/>
          <a:srcRect t="17491" b="21864"/>
          <a:stretch>
            <a:fillRect/>
          </a:stretch>
        </p:blipFill>
        <p:spPr>
          <a:xfrm>
            <a:off x="1499870" y="1141730"/>
            <a:ext cx="2743200" cy="1074420"/>
          </a:xfrm>
          <a:prstGeom prst="rect">
            <a:avLst/>
          </a:prstGeom>
        </p:spPr>
      </p:pic>
      <p:pic>
        <p:nvPicPr>
          <p:cNvPr id="4" name="Picture 3" descr="/home/conserv/Pictures/Screenshots/Screenshot from 2022-09-13 15-00-03.pngScreenshot from 2022-09-13 15-00-03"/>
          <p:cNvPicPr>
            <a:picLocks noChangeAspect="1"/>
          </p:cNvPicPr>
          <p:nvPr/>
        </p:nvPicPr>
        <p:blipFill>
          <a:blip r:embed="rId2"/>
          <a:srcRect t="28423" b="29140"/>
          <a:stretch>
            <a:fillRect/>
          </a:stretch>
        </p:blipFill>
        <p:spPr>
          <a:xfrm>
            <a:off x="4739005" y="1343660"/>
            <a:ext cx="2743200" cy="751840"/>
          </a:xfrm>
          <a:prstGeom prst="rect">
            <a:avLst/>
          </a:prstGeom>
        </p:spPr>
      </p:pic>
      <p:pic>
        <p:nvPicPr>
          <p:cNvPr id="5" name="Picture 4" descr="/home/conserv/Pictures/Screenshot from 2022-09-06 09-25-50.pngScreenshot from 2022-09-06 09-25-5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090160" y="3206750"/>
            <a:ext cx="2808605" cy="1225550"/>
          </a:xfrm>
          <a:prstGeom prst="rect">
            <a:avLst/>
          </a:prstGeom>
        </p:spPr>
      </p:pic>
      <p:pic>
        <p:nvPicPr>
          <p:cNvPr id="6" name="Picture 5" descr="/home/conserv/Pictures/Screenshot from 2022-09-06 09-25-42.pngScreenshot from 2022-09-06 09-25-4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320800" y="3211830"/>
            <a:ext cx="3037205" cy="132524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3246755" y="2348865"/>
            <a:ext cx="3265805" cy="734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note is mising here to make a tonic triad of F major?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757295" y="3253105"/>
            <a:ext cx="618490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13 15-00-55"/>
          <p:cNvPicPr>
            <a:picLocks noChangeAspect="1"/>
          </p:cNvPicPr>
          <p:nvPr/>
        </p:nvPicPr>
        <p:blipFill>
          <a:blip r:embed="rId1"/>
          <a:srcRect t="21792" b="18029"/>
          <a:stretch>
            <a:fillRect/>
          </a:stretch>
        </p:blipFill>
        <p:spPr>
          <a:xfrm>
            <a:off x="3246755" y="1257935"/>
            <a:ext cx="2743200" cy="1066165"/>
          </a:xfrm>
          <a:prstGeom prst="rect">
            <a:avLst/>
          </a:prstGeom>
        </p:spPr>
      </p:pic>
      <p:pic>
        <p:nvPicPr>
          <p:cNvPr id="4" name="Picture 3" descr="Screenshot from 2022-09-13 22-35-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9140" y="3108325"/>
            <a:ext cx="2239010" cy="110299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40741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Review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3246755" y="2348865"/>
            <a:ext cx="3265805" cy="734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note is mising here to make a tonic triad of D major?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526790" y="3253105"/>
            <a:ext cx="848995" cy="6521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F#</a:t>
            </a:r>
            <a:endParaRPr lang="en-US" altLang="tr-TR" sz="32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13 15-00-45"/>
          <p:cNvPicPr>
            <a:picLocks noChangeAspect="1"/>
          </p:cNvPicPr>
          <p:nvPr/>
        </p:nvPicPr>
        <p:blipFill>
          <a:blip r:embed="rId1"/>
          <a:srcRect t="17897" b="23266"/>
          <a:stretch>
            <a:fillRect/>
          </a:stretch>
        </p:blipFill>
        <p:spPr>
          <a:xfrm>
            <a:off x="2952115" y="1263650"/>
            <a:ext cx="2743200" cy="835025"/>
          </a:xfrm>
          <a:prstGeom prst="rect">
            <a:avLst/>
          </a:prstGeom>
        </p:spPr>
      </p:pic>
      <p:pic>
        <p:nvPicPr>
          <p:cNvPr id="5" name="Picture 4" descr="Screenshot from 2022-09-13 14-54-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9340" y="2973705"/>
            <a:ext cx="1874520" cy="121094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/>
        </p:nvSpPr>
        <p:spPr>
          <a:xfrm>
            <a:off x="1740535" y="1779905"/>
            <a:ext cx="1593850" cy="900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0</a:t>
            </a:r>
            <a:r>
              <a:rPr lang="en-US" alt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6</a:t>
            </a:r>
            <a:r>
              <a:rPr lang="en-US" altLang="tr-TR" sz="28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</a:t>
            </a:r>
            <a:endParaRPr lang="en-US" altLang="tr-TR" sz="28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26" name="Google Shape;126;p22"/>
          <p:cNvCxnSpPr/>
          <p:nvPr/>
        </p:nvCxnSpPr>
        <p:spPr>
          <a:xfrm>
            <a:off x="1753279" y="2573068"/>
            <a:ext cx="1378561" cy="0"/>
          </a:xfrm>
          <a:prstGeom prst="straightConnector1">
            <a:avLst/>
          </a:prstGeom>
          <a:noFill/>
          <a:ln w="12700" cap="flat" cmpd="sng">
            <a:solidFill>
              <a:srgbClr val="3F3F3F">
                <a:alpha val="77647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p22"/>
          <p:cNvSpPr txBox="1"/>
          <p:nvPr/>
        </p:nvSpPr>
        <p:spPr>
          <a:xfrm>
            <a:off x="1918121" y="2617808"/>
            <a:ext cx="1033700" cy="238527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100" b="1" i="0" u="none" strike="noStrike" cap="none">
                <a:solidFill>
                  <a:schemeClr val="lt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1</a:t>
            </a: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312795" y="2104390"/>
            <a:ext cx="1247140" cy="377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Scales </a:t>
            </a:r>
            <a:endParaRPr lang="en-US" altLang="tr-TR" sz="20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312705" y="2737071"/>
            <a:ext cx="4629320" cy="1603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 MAJOR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 MAJOR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 MAJOR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42"/>
          <p:cNvSpPr/>
          <p:nvPr/>
        </p:nvSpPr>
        <p:spPr>
          <a:xfrm>
            <a:off x="324163" y="2530592"/>
            <a:ext cx="8496944" cy="1173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tr-TR" sz="72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Thank you, Friends</a:t>
            </a:r>
            <a:endParaRPr sz="72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4030" y="4196080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1" action="ppaction://hlinkfile"/>
              </a:rPr>
              <a:t>www.chezamusicschool.co.ke/mtg1l4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46"/>
          <p:cNvSpPr txBox="1"/>
          <p:nvPr/>
        </p:nvSpPr>
        <p:spPr>
          <a:xfrm>
            <a:off x="1694815" y="843915"/>
            <a:ext cx="5755005" cy="3759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en-US" altLang="tr-TR" sz="2000" b="1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Microsoft YaHei" charset="-122"/>
                <a:cs typeface="Times New Roman" panose="02020603050405020304" pitchFamily="18" charset="0"/>
              </a:rPr>
              <a:t>Terms &amp; Signs for the day:</a:t>
            </a:r>
            <a:endParaRPr lang="en-US" altLang="tr-TR" sz="2000" b="1" kern="0" dirty="0" err="1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Microsoft YaHei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27110" y="1456276"/>
            <a:ext cx="4629320" cy="187706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lvl="8"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cantabile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in a singing style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8"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da capo (D.C.)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go back to beginning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8"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dolce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sweet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8"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fine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end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legato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- Smoothly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staccato (stacc.)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sym typeface="+mn-ea"/>
              </a:rPr>
              <a:t>- gradually getting quicker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sym typeface="+mn-ea"/>
            </a:endParaRPr>
          </a:p>
          <a:p>
            <a:pPr>
              <a:lnSpc>
                <a:spcPct val="120000"/>
              </a:lnSpc>
            </a:pP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2" name="Picture 1" descr="Screenshot from 2022-09-13 15-23-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6695" y="977900"/>
            <a:ext cx="1205865" cy="509270"/>
          </a:xfrm>
          <a:prstGeom prst="rect">
            <a:avLst/>
          </a:prstGeom>
        </p:spPr>
      </p:pic>
      <p:pic>
        <p:nvPicPr>
          <p:cNvPr id="3" name="Picture 2" descr="Screenshot from 2022-09-13 15-23-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390" y="1481455"/>
            <a:ext cx="1216660" cy="490220"/>
          </a:xfrm>
          <a:prstGeom prst="rect">
            <a:avLst/>
          </a:prstGeom>
        </p:spPr>
      </p:pic>
      <p:pic>
        <p:nvPicPr>
          <p:cNvPr id="4" name="Picture 3" descr="Screenshot from 2022-09-13 15-23-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0195" y="1971040"/>
            <a:ext cx="1036955" cy="812165"/>
          </a:xfrm>
          <a:prstGeom prst="rect">
            <a:avLst/>
          </a:prstGeom>
        </p:spPr>
      </p:pic>
      <p:pic>
        <p:nvPicPr>
          <p:cNvPr id="5" name="Picture 4" descr="Screenshot from 2022-09-13 15-24-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0195" y="2641600"/>
            <a:ext cx="1126490" cy="882015"/>
          </a:xfrm>
          <a:prstGeom prst="rect">
            <a:avLst/>
          </a:prstGeom>
        </p:spPr>
      </p:pic>
      <p:pic>
        <p:nvPicPr>
          <p:cNvPr id="6" name="Picture 5" descr="Screenshot from 2022-09-13 15-25-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0195" y="3371215"/>
            <a:ext cx="480060" cy="727075"/>
          </a:xfrm>
          <a:prstGeom prst="rect">
            <a:avLst/>
          </a:prstGeom>
        </p:spPr>
      </p:pic>
      <p:pic>
        <p:nvPicPr>
          <p:cNvPr id="7" name="Picture 6" descr="Screenshot from 2022-09-13 15-26-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5435" y="3129915"/>
            <a:ext cx="828675" cy="666750"/>
          </a:xfrm>
          <a:prstGeom prst="rect">
            <a:avLst/>
          </a:prstGeom>
        </p:spPr>
      </p:pic>
      <p:pic>
        <p:nvPicPr>
          <p:cNvPr id="8" name="Picture 7" descr="Screenshot from 2022-09-13 15-26-5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24405" y="3129915"/>
            <a:ext cx="828675" cy="666750"/>
          </a:xfrm>
          <a:prstGeom prst="rect">
            <a:avLst/>
          </a:prstGeom>
        </p:spPr>
      </p:pic>
      <p:pic>
        <p:nvPicPr>
          <p:cNvPr id="9" name="Picture 8" descr="Screenshot from 2022-09-13 15-27-3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62430" y="3609975"/>
            <a:ext cx="1390650" cy="742950"/>
          </a:xfrm>
          <a:prstGeom prst="rect">
            <a:avLst/>
          </a:prstGeom>
        </p:spPr>
      </p:pic>
      <p:pic>
        <p:nvPicPr>
          <p:cNvPr id="12" name="Picture 11" descr="Screenshot from 2022-09-13 15-27-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13145" y="4098925"/>
            <a:ext cx="690880" cy="839470"/>
          </a:xfrm>
          <a:prstGeom prst="rect">
            <a:avLst/>
          </a:prstGeom>
        </p:spPr>
      </p:pic>
      <p:pic>
        <p:nvPicPr>
          <p:cNvPr id="13" name="Picture 12" descr="Screenshot from 2022-09-13 15-28-14"/>
          <p:cNvPicPr>
            <a:picLocks noChangeAspect="1"/>
          </p:cNvPicPr>
          <p:nvPr/>
        </p:nvPicPr>
        <p:blipFill>
          <a:blip r:embed="rId10"/>
          <a:srcRect l="24765"/>
          <a:stretch>
            <a:fillRect/>
          </a:stretch>
        </p:blipFill>
        <p:spPr>
          <a:xfrm>
            <a:off x="5370195" y="4107815"/>
            <a:ext cx="509270" cy="822325"/>
          </a:xfrm>
          <a:prstGeom prst="rect">
            <a:avLst/>
          </a:prstGeom>
        </p:spPr>
      </p:pic>
      <p:pic>
        <p:nvPicPr>
          <p:cNvPr id="14" name="Picture 13" descr="Screenshot from 2022-09-13 15-31-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27200" y="4352925"/>
            <a:ext cx="732790" cy="586105"/>
          </a:xfrm>
          <a:prstGeom prst="rect">
            <a:avLst/>
          </a:prstGeom>
        </p:spPr>
      </p:pic>
      <p:sp>
        <p:nvSpPr>
          <p:cNvPr id="15" name="Text Box 14"/>
          <p:cNvSpPr txBox="1"/>
          <p:nvPr/>
        </p:nvSpPr>
        <p:spPr>
          <a:xfrm>
            <a:off x="3053080" y="3244215"/>
            <a:ext cx="23837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Fermata - pause on the note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or rest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3053080" y="3676015"/>
            <a:ext cx="2371090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Metronome mark: Play at a 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tempo of 80 crotchet beats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per minute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7" name="Text Box 16"/>
          <p:cNvSpPr txBox="1"/>
          <p:nvPr/>
        </p:nvSpPr>
        <p:spPr>
          <a:xfrm>
            <a:off x="6706235" y="4283075"/>
            <a:ext cx="232346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Repeat the section between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two marks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3048635" y="4346575"/>
            <a:ext cx="231775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Accent the note - play with 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emphasis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9" name="Text Box 18"/>
          <p:cNvSpPr txBox="1"/>
          <p:nvPr/>
        </p:nvSpPr>
        <p:spPr>
          <a:xfrm>
            <a:off x="6706235" y="3584575"/>
            <a:ext cx="1691005" cy="3067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staccato; detatched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0" name="Text Box 19"/>
          <p:cNvSpPr txBox="1"/>
          <p:nvPr/>
        </p:nvSpPr>
        <p:spPr>
          <a:xfrm>
            <a:off x="6706235" y="2809875"/>
            <a:ext cx="210820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tie - hold for the value of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two notes.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1" name="Text Box 20"/>
          <p:cNvSpPr txBox="1"/>
          <p:nvPr/>
        </p:nvSpPr>
        <p:spPr>
          <a:xfrm>
            <a:off x="6706235" y="2098675"/>
            <a:ext cx="2054860" cy="3067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slur - perform smoothly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2" name="Text Box 21"/>
          <p:cNvSpPr txBox="1"/>
          <p:nvPr/>
        </p:nvSpPr>
        <p:spPr>
          <a:xfrm>
            <a:off x="6706235" y="1489075"/>
            <a:ext cx="20548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Gradually getting quieter (diminuendo)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3" name="Text Box 22"/>
          <p:cNvSpPr txBox="1"/>
          <p:nvPr/>
        </p:nvSpPr>
        <p:spPr>
          <a:xfrm>
            <a:off x="6706235" y="904875"/>
            <a:ext cx="20548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Gradually getting louder (crescendo)</a:t>
            </a:r>
            <a:endParaRPr lang="en-US" altLang="tr-TR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2581910" y="789305"/>
            <a:ext cx="398970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 Major, D Major and F Major Scale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45;p23"/>
          <p:cNvSpPr/>
          <p:nvPr/>
        </p:nvSpPr>
        <p:spPr>
          <a:xfrm>
            <a:off x="1129665" y="1388745"/>
            <a:ext cx="6980555" cy="2912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32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scales of G, D and F major all follow the same pattern of tones and semitones as C major - </a:t>
            </a:r>
            <a:br>
              <a:rPr lang="en-US" altLang="tr-TR" sz="32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</a:br>
            <a:r>
              <a:rPr lang="en-US" altLang="tr-TR" sz="32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Tone, Tone, Semitone, Tone, Tone, Tone Semitone</a:t>
            </a:r>
            <a:endParaRPr lang="en-US" altLang="tr-TR" sz="32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769360" y="78930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 Major Scale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09-06 09-38-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1050" y="1195705"/>
            <a:ext cx="7581900" cy="1856740"/>
          </a:xfrm>
          <a:prstGeom prst="rect">
            <a:avLst/>
          </a:prstGeom>
        </p:spPr>
      </p:pic>
      <p:sp>
        <p:nvSpPr>
          <p:cNvPr id="4" name="Google Shape;145;p23"/>
          <p:cNvSpPr/>
          <p:nvPr/>
        </p:nvSpPr>
        <p:spPr>
          <a:xfrm>
            <a:off x="1124585" y="3546475"/>
            <a:ext cx="6864350" cy="993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An F# is required in G Major, to make the pattern of tones and semitones correct. Without an F#, there would  be a semitone between the 6th and 7th degrees instead of between the 7th and 8th degrees.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1" name="Arc 10"/>
          <p:cNvSpPr/>
          <p:nvPr/>
        </p:nvSpPr>
        <p:spPr>
          <a:xfrm rot="8100000">
            <a:off x="1403985" y="20866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8100000">
            <a:off x="2281555" y="20866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Arc 12"/>
          <p:cNvSpPr/>
          <p:nvPr/>
        </p:nvSpPr>
        <p:spPr>
          <a:xfrm rot="8100000">
            <a:off x="3100705" y="20866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8100000">
            <a:off x="3912235" y="20866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8100000">
            <a:off x="4672965" y="20866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8100000">
            <a:off x="5492115" y="20866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8100000">
            <a:off x="6327775" y="208661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Text Box 17"/>
          <p:cNvSpPr txBox="1"/>
          <p:nvPr/>
        </p:nvSpPr>
        <p:spPr>
          <a:xfrm>
            <a:off x="1626235" y="31324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9" name="Text Box 18"/>
          <p:cNvSpPr txBox="1"/>
          <p:nvPr/>
        </p:nvSpPr>
        <p:spPr>
          <a:xfrm>
            <a:off x="2423795" y="31324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20" name="Text Box 19"/>
          <p:cNvSpPr txBox="1"/>
          <p:nvPr/>
        </p:nvSpPr>
        <p:spPr>
          <a:xfrm>
            <a:off x="4101465" y="31324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21" name="Text Box 20"/>
          <p:cNvSpPr txBox="1"/>
          <p:nvPr/>
        </p:nvSpPr>
        <p:spPr>
          <a:xfrm>
            <a:off x="4890135" y="31324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22" name="Text Box 21"/>
          <p:cNvSpPr txBox="1"/>
          <p:nvPr/>
        </p:nvSpPr>
        <p:spPr>
          <a:xfrm>
            <a:off x="5725795" y="313245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23" name="Text Box 22"/>
          <p:cNvSpPr txBox="1"/>
          <p:nvPr/>
        </p:nvSpPr>
        <p:spPr>
          <a:xfrm>
            <a:off x="3142615" y="3132455"/>
            <a:ext cx="98361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Semitone</a:t>
            </a:r>
            <a:endParaRPr lang="en-US" b="1"/>
          </a:p>
        </p:txBody>
      </p:sp>
      <p:sp>
        <p:nvSpPr>
          <p:cNvPr id="24" name="Text Box 23"/>
          <p:cNvSpPr txBox="1"/>
          <p:nvPr/>
        </p:nvSpPr>
        <p:spPr>
          <a:xfrm>
            <a:off x="6429375" y="3132455"/>
            <a:ext cx="98361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Semitone</a:t>
            </a:r>
            <a:endParaRPr lang="en-US" b="1"/>
          </a:p>
        </p:txBody>
      </p:sp>
      <p:pic>
        <p:nvPicPr>
          <p:cNvPr id="26" name="Picture 25" descr="/home/conserv/Downloads/Semitones-and-WholeTones.pngSemitones-and-WholeTones"/>
          <p:cNvPicPr>
            <a:picLocks noChangeAspect="1"/>
          </p:cNvPicPr>
          <p:nvPr/>
        </p:nvPicPr>
        <p:blipFill>
          <a:blip r:embed="rId2"/>
          <a:srcRect l="27305" t="50699" r="32313" b="7173"/>
          <a:stretch>
            <a:fillRect/>
          </a:stretch>
        </p:blipFill>
        <p:spPr>
          <a:xfrm>
            <a:off x="6184265" y="737235"/>
            <a:ext cx="1597660" cy="960755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 flipV="1">
            <a:off x="6534150" y="1344930"/>
            <a:ext cx="439420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985635" y="970280"/>
            <a:ext cx="259080" cy="3479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 animBg="1"/>
      <p:bldP spid="19" grpId="0"/>
      <p:bldP spid="12" grpId="0" animBg="1"/>
      <p:bldP spid="13" grpId="0" animBg="1"/>
      <p:bldP spid="23" grpId="0"/>
      <p:bldP spid="20" grpId="0"/>
      <p:bldP spid="14" grpId="0" animBg="1"/>
      <p:bldP spid="21" grpId="0"/>
      <p:bldP spid="15" grpId="0" animBg="1"/>
      <p:bldP spid="22" grpId="0"/>
      <p:bldP spid="16" grpId="0" animBg="1"/>
      <p:bldP spid="24" grpId="0"/>
      <p:bldP spid="17" grpId="0" animBg="1"/>
      <p:bldP spid="18" grpId="1"/>
      <p:bldP spid="11" grpId="1" animBg="1"/>
      <p:bldP spid="19" grpId="1"/>
      <p:bldP spid="12" grpId="1" animBg="1"/>
      <p:bldP spid="13" grpId="1" animBg="1"/>
      <p:bldP spid="23" grpId="1"/>
      <p:bldP spid="20" grpId="1"/>
      <p:bldP spid="14" grpId="1" animBg="1"/>
      <p:bldP spid="21" grpId="1"/>
      <p:bldP spid="15" grpId="1" animBg="1"/>
      <p:bldP spid="22" grpId="1"/>
      <p:bldP spid="16" grpId="1" animBg="1"/>
      <p:bldP spid="24" grpId="1"/>
      <p:bldP spid="17" grpId="1" animBg="1"/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769360" y="657225"/>
            <a:ext cx="241427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 Major Scale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/home/conserv/Pictures/Screenshots/Screenshot from 2022-09-06 09-40-32.pngScreenshot from 2022-09-06 09-40-3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81050" y="1547813"/>
            <a:ext cx="7581900" cy="1856105"/>
          </a:xfrm>
          <a:prstGeom prst="rect">
            <a:avLst/>
          </a:prstGeom>
        </p:spPr>
      </p:pic>
      <p:sp>
        <p:nvSpPr>
          <p:cNvPr id="7" name="Google Shape;145;p23"/>
          <p:cNvSpPr/>
          <p:nvPr/>
        </p:nvSpPr>
        <p:spPr>
          <a:xfrm>
            <a:off x="1139825" y="3902710"/>
            <a:ext cx="6864350" cy="657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6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D major, two accidentals - F# and C# are needed to keep the same pattern of tones and semitones.</a:t>
            </a:r>
            <a:endParaRPr lang="en-US" altLang="tr-TR" sz="16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Arc 3"/>
          <p:cNvSpPr/>
          <p:nvPr/>
        </p:nvSpPr>
        <p:spPr>
          <a:xfrm rot="8100000">
            <a:off x="1602105" y="23558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 rot="8100000">
            <a:off x="2479675" y="23558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" name="Arc 2"/>
          <p:cNvSpPr/>
          <p:nvPr/>
        </p:nvSpPr>
        <p:spPr>
          <a:xfrm rot="8100000">
            <a:off x="3298825" y="23558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Arc 9"/>
          <p:cNvSpPr/>
          <p:nvPr/>
        </p:nvSpPr>
        <p:spPr>
          <a:xfrm rot="8100000">
            <a:off x="4110355" y="23558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8100000">
            <a:off x="4871085" y="23558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8100000">
            <a:off x="5690235" y="23558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Arc 12"/>
          <p:cNvSpPr/>
          <p:nvPr/>
        </p:nvSpPr>
        <p:spPr>
          <a:xfrm rot="8100000">
            <a:off x="6525895" y="2355850"/>
            <a:ext cx="1033145" cy="10077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4" name="Text Box 13"/>
          <p:cNvSpPr txBox="1"/>
          <p:nvPr/>
        </p:nvSpPr>
        <p:spPr>
          <a:xfrm>
            <a:off x="1824355" y="340169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5" name="Text Box 14"/>
          <p:cNvSpPr txBox="1"/>
          <p:nvPr/>
        </p:nvSpPr>
        <p:spPr>
          <a:xfrm>
            <a:off x="2621915" y="340169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6" name="Text Box 15"/>
          <p:cNvSpPr txBox="1"/>
          <p:nvPr/>
        </p:nvSpPr>
        <p:spPr>
          <a:xfrm>
            <a:off x="4299585" y="340169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7" name="Text Box 16"/>
          <p:cNvSpPr txBox="1"/>
          <p:nvPr/>
        </p:nvSpPr>
        <p:spPr>
          <a:xfrm>
            <a:off x="5088255" y="340169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8" name="Text Box 17"/>
          <p:cNvSpPr txBox="1"/>
          <p:nvPr/>
        </p:nvSpPr>
        <p:spPr>
          <a:xfrm>
            <a:off x="5923915" y="3401695"/>
            <a:ext cx="60769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Tone</a:t>
            </a:r>
            <a:endParaRPr lang="en-US" b="1"/>
          </a:p>
        </p:txBody>
      </p:sp>
      <p:sp>
        <p:nvSpPr>
          <p:cNvPr id="19" name="Text Box 18"/>
          <p:cNvSpPr txBox="1"/>
          <p:nvPr/>
        </p:nvSpPr>
        <p:spPr>
          <a:xfrm>
            <a:off x="3340735" y="3401695"/>
            <a:ext cx="98361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Semitone</a:t>
            </a:r>
            <a:endParaRPr lang="en-US" b="1"/>
          </a:p>
        </p:txBody>
      </p:sp>
      <p:sp>
        <p:nvSpPr>
          <p:cNvPr id="20" name="Text Box 19"/>
          <p:cNvSpPr txBox="1"/>
          <p:nvPr/>
        </p:nvSpPr>
        <p:spPr>
          <a:xfrm>
            <a:off x="6627495" y="3401695"/>
            <a:ext cx="98361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Semitone</a:t>
            </a:r>
            <a:endParaRPr lang="en-US" b="1"/>
          </a:p>
        </p:txBody>
      </p:sp>
      <p:pic>
        <p:nvPicPr>
          <p:cNvPr id="6" name="Picture 5" descr="/home/conserv/Downloads/Semitones-and-WholeTones.pngSemitones-and-WholeTones"/>
          <p:cNvPicPr>
            <a:picLocks noChangeAspect="1"/>
          </p:cNvPicPr>
          <p:nvPr/>
        </p:nvPicPr>
        <p:blipFill>
          <a:blip r:embed="rId2"/>
          <a:srcRect l="76785" t="50941" r="-1264" b="6970"/>
          <a:stretch>
            <a:fillRect/>
          </a:stretch>
        </p:blipFill>
        <p:spPr>
          <a:xfrm>
            <a:off x="5485130" y="873125"/>
            <a:ext cx="952500" cy="943610"/>
          </a:xfrm>
          <a:prstGeom prst="rect">
            <a:avLst/>
          </a:prstGeom>
        </p:spPr>
      </p:pic>
      <p:pic>
        <p:nvPicPr>
          <p:cNvPr id="21" name="Picture 20" descr="/home/conserv/Downloads/Semitones-and-WholeTones.pngSemitones-and-WholeTones"/>
          <p:cNvPicPr>
            <a:picLocks noChangeAspect="1"/>
          </p:cNvPicPr>
          <p:nvPr/>
        </p:nvPicPr>
        <p:blipFill>
          <a:blip r:embed="rId2"/>
          <a:srcRect l="7386" t="50699" r="75408" b="7173"/>
          <a:stretch>
            <a:fillRect/>
          </a:stretch>
        </p:blipFill>
        <p:spPr>
          <a:xfrm>
            <a:off x="6223635" y="855980"/>
            <a:ext cx="680720" cy="960755"/>
          </a:xfrm>
          <a:prstGeom prst="rect">
            <a:avLst/>
          </a:prstGeom>
        </p:spPr>
      </p:pic>
      <p:pic>
        <p:nvPicPr>
          <p:cNvPr id="23" name="Picture 22" descr="/home/conserv/Downloads/Semitones-and-WholeTones.pngSemitones-and-WholeTones"/>
          <p:cNvPicPr>
            <a:picLocks noChangeAspect="1"/>
          </p:cNvPicPr>
          <p:nvPr/>
        </p:nvPicPr>
        <p:blipFill>
          <a:blip r:embed="rId2"/>
          <a:srcRect l="28492" t="52175" r="34463" b="5697"/>
          <a:stretch>
            <a:fillRect/>
          </a:stretch>
        </p:blipFill>
        <p:spPr>
          <a:xfrm>
            <a:off x="2271395" y="899160"/>
            <a:ext cx="1465580" cy="960755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 flipV="1">
            <a:off x="2559050" y="1446530"/>
            <a:ext cx="439420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010535" y="1071880"/>
            <a:ext cx="259080" cy="3479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5899150" y="1446530"/>
            <a:ext cx="439420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350635" y="1071880"/>
            <a:ext cx="259080" cy="3479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3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4" grpId="1" animBg="1"/>
      <p:bldP spid="8" grpId="1" animBg="1"/>
      <p:bldP spid="3" grpId="1" animBg="1"/>
      <p:bldP spid="10" grpId="1" animBg="1"/>
      <p:bldP spid="11" grpId="1" animBg="1"/>
      <p:bldP spid="12" grpId="1" animBg="1"/>
      <p:bldP spid="13" grpId="1" animBg="1"/>
      <p:bldP spid="14" grpId="1"/>
      <p:bldP spid="15" grpId="1"/>
      <p:bldP spid="16" grpId="1"/>
      <p:bldP spid="17" grpId="1"/>
      <p:bldP spid="18" grpId="1"/>
      <p:bldP spid="19" grpId="1"/>
      <p:bldP spid="20" grpId="1"/>
      <p:bldP spid="7" grpId="0"/>
      <p:bldP spid="7" grpId="1"/>
    </p:bldLst>
  </p:timing>
</p:sld>
</file>

<file path=ppt/tags/tag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0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11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12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3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14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15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16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17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1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19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2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0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22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23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24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5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6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27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28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9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3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4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5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6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7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9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heme/theme1.xml><?xml version="1.0" encoding="utf-8"?>
<a:theme xmlns:a="http://schemas.openxmlformats.org/drawingml/2006/main" name="My Music Powerpoint Template - www.freepptbackgrounds.net">
  <a:themeElements>
    <a:clrScheme name="自定义 39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3F3F3F"/>
      </a:accent1>
      <a:accent2>
        <a:srgbClr val="7F7F7F"/>
      </a:accent2>
      <a:accent3>
        <a:srgbClr val="3F3F3F"/>
      </a:accent3>
      <a:accent4>
        <a:srgbClr val="7F7F7F"/>
      </a:accent4>
      <a:accent5>
        <a:srgbClr val="3F3F3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y Music Powerpoint Template - www.freepptbackgrounds.net">
  <a:themeElements>
    <a:clrScheme name="自定义 39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3F3F3F"/>
      </a:accent1>
      <a:accent2>
        <a:srgbClr val="7F7F7F"/>
      </a:accent2>
      <a:accent3>
        <a:srgbClr val="3F3F3F"/>
      </a:accent3>
      <a:accent4>
        <a:srgbClr val="7F7F7F"/>
      </a:accent4>
      <a:accent5>
        <a:srgbClr val="3F3F3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7667</Words>
  <Application>WPS Presentation</Application>
  <PresentationFormat/>
  <Paragraphs>463</Paragraphs>
  <Slides>50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50</vt:i4>
      </vt:variant>
    </vt:vector>
  </HeadingPairs>
  <TitlesOfParts>
    <vt:vector size="69" baseType="lpstr">
      <vt:lpstr>Arial</vt:lpstr>
      <vt:lpstr>SimSun</vt:lpstr>
      <vt:lpstr>Wingdings</vt:lpstr>
      <vt:lpstr>Arial</vt:lpstr>
      <vt:lpstr>Georgia</vt:lpstr>
      <vt:lpstr>Calibri</vt:lpstr>
      <vt:lpstr>Trebuchet MS</vt:lpstr>
      <vt:lpstr>Microsoft YaHei</vt:lpstr>
      <vt:lpstr>文泉驿正黑</vt:lpstr>
      <vt:lpstr>Calibri</vt:lpstr>
      <vt:lpstr>幼圆</vt:lpstr>
      <vt:lpstr>Verdana</vt:lpstr>
      <vt:lpstr>Arial Narrow</vt:lpstr>
      <vt:lpstr>Times New Roman</vt:lpstr>
      <vt:lpstr>Microsoft YaHei</vt:lpstr>
      <vt:lpstr>Arial Unicode MS</vt:lpstr>
      <vt:lpstr>WenQuanYi Zen Hei</vt:lpstr>
      <vt:lpstr>My Music Powerpoint Template - www.freepptbackgrounds.net</vt:lpstr>
      <vt:lpstr>1_My Music Powerpoint Template - www.freepptbackgrounds.net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conserv</cp:lastModifiedBy>
  <cp:revision>114</cp:revision>
  <dcterms:created xsi:type="dcterms:W3CDTF">2022-09-14T07:07:39Z</dcterms:created>
  <dcterms:modified xsi:type="dcterms:W3CDTF">2022-09-14T07:07:39Z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1033-11.1.0.11664</vt:lpwstr>
  </property>
</Properties>
</file>