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79" r:id="rId3"/>
    <p:sldId id="307" r:id="rId5"/>
    <p:sldId id="308" r:id="rId6"/>
    <p:sldId id="309" r:id="rId7"/>
    <p:sldId id="310" r:id="rId8"/>
    <p:sldId id="283" r:id="rId9"/>
    <p:sldId id="311" r:id="rId10"/>
    <p:sldId id="361" r:id="rId11"/>
    <p:sldId id="360" r:id="rId12"/>
    <p:sldId id="313" r:id="rId13"/>
    <p:sldId id="362" r:id="rId14"/>
    <p:sldId id="363" r:id="rId15"/>
    <p:sldId id="364" r:id="rId16"/>
    <p:sldId id="380" r:id="rId17"/>
    <p:sldId id="314" r:id="rId18"/>
    <p:sldId id="370" r:id="rId19"/>
    <p:sldId id="365" r:id="rId20"/>
    <p:sldId id="371" r:id="rId21"/>
    <p:sldId id="376" r:id="rId22"/>
    <p:sldId id="366" r:id="rId23"/>
    <p:sldId id="372" r:id="rId24"/>
    <p:sldId id="367" r:id="rId25"/>
    <p:sldId id="373" r:id="rId26"/>
    <p:sldId id="377" r:id="rId27"/>
    <p:sldId id="368" r:id="rId28"/>
    <p:sldId id="374" r:id="rId29"/>
    <p:sldId id="369" r:id="rId30"/>
    <p:sldId id="375" r:id="rId31"/>
    <p:sldId id="378" r:id="rId32"/>
    <p:sldId id="379" r:id="rId33"/>
    <p:sldId id="381" r:id="rId34"/>
    <p:sldId id="382" r:id="rId35"/>
    <p:sldId id="383" r:id="rId36"/>
    <p:sldId id="384" r:id="rId37"/>
    <p:sldId id="386" r:id="rId38"/>
    <p:sldId id="387" r:id="rId39"/>
    <p:sldId id="388" r:id="rId40"/>
    <p:sldId id="389" r:id="rId41"/>
    <p:sldId id="390" r:id="rId42"/>
    <p:sldId id="391" r:id="rId43"/>
    <p:sldId id="359" r:id="rId44"/>
  </p:sldIdLst>
  <p:sldSz cx="9144000" cy="514477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0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7" Type="http://schemas.openxmlformats.org/officeDocument/2006/relationships/tableStyles" Target="tableStyles.xml"/><Relationship Id="rId46" Type="http://schemas.openxmlformats.org/officeDocument/2006/relationships/viewProps" Target="viewProps.xml"/><Relationship Id="rId45" Type="http://schemas.openxmlformats.org/officeDocument/2006/relationships/presProps" Target="presProps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type="sldImg" idx="3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8" name="Google Shape;98;p1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36A0-1CE6-43E0-9ACD-0351418F1B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36A0-1CE6-43E0-9ACD-0351418F1B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36A0-1CE6-43E0-9ACD-0351418F1B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2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5" name="Google Shape;705;p2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Slide 2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Slide 10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type="body" idx="1"/>
          </p:nvPr>
        </p:nvSpPr>
        <p:spPr>
          <a:xfrm rot="5400000">
            <a:off x="2874240" y="-1216519"/>
            <a:ext cx="339552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Slide 11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6011552" y="772676"/>
            <a:ext cx="329309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type="body" idx="1"/>
          </p:nvPr>
        </p:nvSpPr>
        <p:spPr>
          <a:xfrm rot="5400000">
            <a:off x="1820553" y="-1208523"/>
            <a:ext cx="329309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2">
  <p:cSld name="Slide 12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3">
  <p:cSld name="Slide 13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4">
  <p:cSld name="Slide 14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5">
  <p:cSld name="Slide 15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6">
  <p:cSld name="Slide 16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7">
  <p:cSld name="Slide 17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8">
  <p:cSld name="Slide 18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Slide 7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  <p:sp>
        <p:nvSpPr>
          <p:cNvPr id="25" name="Google Shape;25;p3"/>
          <p:cNvSpPr txBox="1"/>
          <p:nvPr/>
        </p:nvSpPr>
        <p:spPr>
          <a:xfrm>
            <a:off x="3721290" y="232284"/>
            <a:ext cx="1701428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 b="1" i="0" u="none" strike="noStrike" cap="none">
                <a:solidFill>
                  <a:srgbClr val="595959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My Music</a:t>
            </a:r>
            <a:endParaRPr sz="1600" b="1" i="0" u="none" strike="noStrike" cap="none">
              <a:solidFill>
                <a:srgbClr val="595959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grpSp>
        <p:nvGrpSpPr>
          <p:cNvPr id="26" name="Google Shape;26;p3"/>
          <p:cNvGrpSpPr/>
          <p:nvPr/>
        </p:nvGrpSpPr>
        <p:grpSpPr>
          <a:xfrm>
            <a:off x="1594247" y="700336"/>
            <a:ext cx="5955507" cy="31441"/>
            <a:chOff x="3060700" y="4724400"/>
            <a:chExt cx="5955507" cy="31432"/>
          </a:xfrm>
        </p:grpSpPr>
        <p:cxnSp>
          <p:nvCxnSpPr>
            <p:cNvPr id="27" name="Google Shape;27;p3"/>
            <p:cNvCxnSpPr/>
            <p:nvPr/>
          </p:nvCxnSpPr>
          <p:spPr>
            <a:xfrm>
              <a:off x="3060700" y="4724400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3060700" y="4755832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Slide 1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ctrTitle"/>
          </p:nvPr>
        </p:nvSpPr>
        <p:spPr>
          <a:xfrm>
            <a:off x="685800" y="1598313"/>
            <a:ext cx="7772400" cy="1102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type="subTitle" idx="1"/>
          </p:nvPr>
        </p:nvSpPr>
        <p:spPr>
          <a:xfrm>
            <a:off x="1371600" y="2915550"/>
            <a:ext cx="6400800" cy="1314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lide 3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722313" y="3306196"/>
            <a:ext cx="7772400" cy="102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eorgia" panose="02040502050405020303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type="body" idx="1"/>
          </p:nvPr>
        </p:nvSpPr>
        <p:spPr>
          <a:xfrm>
            <a:off x="722313" y="2180708"/>
            <a:ext cx="7772400" cy="11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Slide 4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type="body" idx="1"/>
          </p:nvPr>
        </p:nvSpPr>
        <p:spPr>
          <a:xfrm>
            <a:off x="457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6"/>
          <p:cNvSpPr txBox="1"/>
          <p:nvPr>
            <p:ph type="body" idx="2"/>
          </p:nvPr>
        </p:nvSpPr>
        <p:spPr>
          <a:xfrm>
            <a:off x="4648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Slide 5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6372200" y="2860576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PPT模板下载：www.1ppt.com/moban/          行业PPT模板：www.1ppt.com/hangye/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节日PPT模板：www.1ppt.com/jieri/          PPT素材：www.1ppt.com/sucai/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PPT背景图片：www.1ppt.com/beijing/        PPT图表：www.1ppt.com/tubiao/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精美PPT下载：www.1ppt.com/xiazai/         PPT教程： www.1ppt.com/powerpoint/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PPT课件：www.1ppt.com/kejian/             字体下载：www.1ppt.com/ziti/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工作总结PPT：www.1ppt.com/xiazai/zongjie/ 工作计划：www.1ppt.com/xiazai/jihua/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商务PPT模板：www.1ppt.com/moban/shangwu/  个人简历PPT：www.1ppt.com/xiazai/jianli/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毕业答辩PPT：www.1ppt.com/xiazai/dabian/  工作汇报PPT：www.1ppt.com/xiazai/huibao/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type="body" idx="1"/>
          </p:nvPr>
        </p:nvSpPr>
        <p:spPr>
          <a:xfrm>
            <a:off x="457200" y="1151690"/>
            <a:ext cx="4040188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2" name="Google Shape;52;p7"/>
          <p:cNvSpPr txBox="1"/>
          <p:nvPr>
            <p:ph type="body" idx="2"/>
          </p:nvPr>
        </p:nvSpPr>
        <p:spPr>
          <a:xfrm>
            <a:off x="457200" y="1631660"/>
            <a:ext cx="4040188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3" name="Google Shape;53;p7"/>
          <p:cNvSpPr txBox="1"/>
          <p:nvPr>
            <p:ph type="body" idx="3"/>
          </p:nvPr>
        </p:nvSpPr>
        <p:spPr>
          <a:xfrm>
            <a:off x="4645026" y="1151690"/>
            <a:ext cx="4041775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4" name="Google Shape;54;p7"/>
          <p:cNvSpPr txBox="1"/>
          <p:nvPr>
            <p:ph type="body" idx="4"/>
          </p:nvPr>
        </p:nvSpPr>
        <p:spPr>
          <a:xfrm>
            <a:off x="4645026" y="1631660"/>
            <a:ext cx="4041775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5" name="Google Shape;55;p7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lide 6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Slide 8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457201" y="204851"/>
            <a:ext cx="3008313" cy="871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type="body" idx="1"/>
          </p:nvPr>
        </p:nvSpPr>
        <p:spPr>
          <a:xfrm>
            <a:off x="3575050" y="204851"/>
            <a:ext cx="5111750" cy="4391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9"/>
          <p:cNvSpPr txBox="1"/>
          <p:nvPr>
            <p:ph type="body" idx="2"/>
          </p:nvPr>
        </p:nvSpPr>
        <p:spPr>
          <a:xfrm>
            <a:off x="457201" y="1076658"/>
            <a:ext cx="3008313" cy="3519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9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Slide 9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1792288" y="3601561"/>
            <a:ext cx="5486400" cy="42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/>
          <p:nvPr>
            <p:ph type="pic" idx="2"/>
          </p:nvPr>
        </p:nvSpPr>
        <p:spPr>
          <a:xfrm>
            <a:off x="1792288" y="459723"/>
            <a:ext cx="5486400" cy="308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type="body" idx="1"/>
          </p:nvPr>
        </p:nvSpPr>
        <p:spPr>
          <a:xfrm>
            <a:off x="1792288" y="4026746"/>
            <a:ext cx="5486400" cy="603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4" name="Google Shape;74;p10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 sz="4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hyperlink" Target="https://chezamusicschool.co.ke/mtg1l1" TargetMode="Externa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notesSlide" Target="../notesSlides/notesSlide2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1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5" Type="http://schemas.openxmlformats.org/officeDocument/2006/relationships/notesSlide" Target="../notesSlides/notesSlide3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tags" Target="../tags/tag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2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5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5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5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5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3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3.png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hyperlink" Target="https://chezamusicschool.co.ke/mtg1l1" TargetMode="Externa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0"/>
          <p:cNvSpPr/>
          <p:nvPr/>
        </p:nvSpPr>
        <p:spPr>
          <a:xfrm>
            <a:off x="341630" y="3146425"/>
            <a:ext cx="8460740" cy="117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en-US" altLang="tr-TR" sz="72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Music Theory G2</a:t>
            </a:r>
            <a:endParaRPr lang="en-US" altLang="tr-TR" sz="72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3" name="Google Shape;103;p20"/>
          <p:cNvSpPr/>
          <p:nvPr/>
        </p:nvSpPr>
        <p:spPr>
          <a:xfrm>
            <a:off x="3563422" y="2666747"/>
            <a:ext cx="2016224" cy="311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 panose="020B0604020202020204"/>
              <a:buNone/>
            </a:pPr>
            <a:r>
              <a:rPr lang="en-US" altLang="tr-TR" sz="16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LESSON 3</a:t>
            </a:r>
            <a:endParaRPr lang="en-US" altLang="tr-TR" sz="16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2760" y="4487545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2" action="ppaction://hlinkfile"/>
              </a:rPr>
              <a:t>www.chezamusicschool.co.ke/mtg2l3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the key signature below written correctly?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8" name="Picture 7" descr="Screenshot from 2022-10-26 16-32-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96615" y="2130425"/>
            <a:ext cx="2262505" cy="1508125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1548765" y="3501390"/>
            <a:ext cx="535305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No, the sharps are on D sharp A sharp and E sharp.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the key signature below written correctly?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2724150" y="3604895"/>
            <a:ext cx="345249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No, the flats are C flat and F flat.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26 16-32-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68675" y="1896745"/>
            <a:ext cx="2406650" cy="160464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the key signature below written correctly?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584575" y="3733800"/>
            <a:ext cx="212026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No, the flat is on G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0-26 16-32-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29635" y="1854200"/>
            <a:ext cx="2431415" cy="162115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the key signature below written correctly?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584575" y="3733800"/>
            <a:ext cx="230886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No, the sharp is on D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26 16-33-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70580" y="2019935"/>
            <a:ext cx="2314575" cy="154305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071245"/>
            <a:ext cx="6544310" cy="2197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Remember:</a:t>
            </a:r>
            <a:b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</a:b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</a:t>
            </a:r>
            <a:r>
              <a:rPr lang="en-US" altLang="tr-TR" sz="24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semitones </a:t>
            </a: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every major scale are found between the </a:t>
            </a:r>
            <a:r>
              <a:rPr lang="en-US" altLang="tr-TR" sz="24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3rd and 4th degree</a:t>
            </a: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, and between the </a:t>
            </a:r>
            <a:r>
              <a:rPr lang="en-US" altLang="tr-TR" sz="24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7th and 8th degree</a:t>
            </a: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95;p25"/>
          <p:cNvSpPr/>
          <p:nvPr/>
        </p:nvSpPr>
        <p:spPr>
          <a:xfrm>
            <a:off x="1372870" y="3293745"/>
            <a:ext cx="7047865" cy="166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Square brackets will be used in the next slides to show where semitones are found in the scales.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26 17-57-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90" y="1882140"/>
            <a:ext cx="7410450" cy="1381125"/>
          </a:xfrm>
          <a:prstGeom prst="rect">
            <a:avLst/>
          </a:prstGeom>
        </p:spPr>
      </p:pic>
      <p:sp>
        <p:nvSpPr>
          <p:cNvPr id="4" name="Google Shape;195;p25"/>
          <p:cNvSpPr/>
          <p:nvPr/>
        </p:nvSpPr>
        <p:spPr>
          <a:xfrm>
            <a:off x="1165860" y="3430270"/>
            <a:ext cx="654431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flats are B flat and E flat.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an ascending scale of B flat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Left Bracket 4"/>
          <p:cNvSpPr/>
          <p:nvPr/>
        </p:nvSpPr>
        <p:spPr>
          <a:xfrm rot="5400000">
            <a:off x="3720465" y="14522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6921500" y="14522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5" descr="Screenshot from 2022-10-26 18-00-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90" y="1990725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1165860" y="3430270"/>
            <a:ext cx="654431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flats are B flat and E flat.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an ascending scale of B flat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Left Bracket 4"/>
          <p:cNvSpPr/>
          <p:nvPr/>
        </p:nvSpPr>
        <p:spPr>
          <a:xfrm rot="5400000">
            <a:off x="3720465" y="14522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6921500" y="14522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1165860" y="3430270"/>
            <a:ext cx="654431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flats are B flat and E flat.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 descending scale of B flat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Screenshot from 2022-10-26 17-57-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9800" y="1783715"/>
            <a:ext cx="7410450" cy="1381125"/>
          </a:xfrm>
          <a:prstGeom prst="rect">
            <a:avLst/>
          </a:prstGeom>
        </p:spPr>
      </p:pic>
      <p:sp>
        <p:nvSpPr>
          <p:cNvPr id="6" name="Left Bracket 5"/>
          <p:cNvSpPr/>
          <p:nvPr/>
        </p:nvSpPr>
        <p:spPr>
          <a:xfrm rot="5400000">
            <a:off x="2209165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5461000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 descr="Screenshot from 2022-10-26 18-00-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9800" y="2106930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1165860" y="3430270"/>
            <a:ext cx="654431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flats are B flat and E flat.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 descending scale of B flat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Left Bracket 5"/>
          <p:cNvSpPr/>
          <p:nvPr/>
        </p:nvSpPr>
        <p:spPr>
          <a:xfrm rot="5400000">
            <a:off x="2209165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5461000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" name="Picture 12" descr="Screenshot from 2022-10-26 18-06-3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90" y="2477135"/>
            <a:ext cx="7410450" cy="1381125"/>
          </a:xfrm>
          <a:prstGeom prst="rect">
            <a:avLst/>
          </a:prstGeom>
        </p:spPr>
      </p:pic>
      <p:sp>
        <p:nvSpPr>
          <p:cNvPr id="4" name="Google Shape;195;p25"/>
          <p:cNvSpPr/>
          <p:nvPr/>
        </p:nvSpPr>
        <p:spPr>
          <a:xfrm>
            <a:off x="1165860" y="3569970"/>
            <a:ext cx="654431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With key signature, you don’t need to add accidentals to the notes. 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26 18-05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790" y="1158240"/>
            <a:ext cx="7410450" cy="1381125"/>
          </a:xfrm>
          <a:prstGeom prst="rect">
            <a:avLst/>
          </a:prstGeom>
        </p:spPr>
      </p:pic>
      <p:sp>
        <p:nvSpPr>
          <p:cNvPr id="176" name="Google Shape;176;p24"/>
          <p:cNvSpPr/>
          <p:nvPr/>
        </p:nvSpPr>
        <p:spPr>
          <a:xfrm>
            <a:off x="3013075" y="693420"/>
            <a:ext cx="300482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With key signature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Left Bracket 7"/>
          <p:cNvSpPr/>
          <p:nvPr/>
        </p:nvSpPr>
        <p:spPr>
          <a:xfrm rot="5400000">
            <a:off x="3783965" y="9207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Left Bracket 8"/>
          <p:cNvSpPr/>
          <p:nvPr/>
        </p:nvSpPr>
        <p:spPr>
          <a:xfrm rot="5400000">
            <a:off x="7035800" y="9207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Left Bracket 9"/>
          <p:cNvSpPr/>
          <p:nvPr/>
        </p:nvSpPr>
        <p:spPr>
          <a:xfrm rot="5400000">
            <a:off x="2209165" y="22161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5400000">
            <a:off x="5461000" y="22161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Pitch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01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2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03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1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02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77688" y="3684027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04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3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1165860" y="3430270"/>
            <a:ext cx="654431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flats are B flat, E flat and A flat.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an ascending scale of E flat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26 17-57-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9800" y="2049145"/>
            <a:ext cx="7410450" cy="1381125"/>
          </a:xfrm>
          <a:prstGeom prst="rect">
            <a:avLst/>
          </a:prstGeom>
        </p:spPr>
      </p:pic>
      <p:sp>
        <p:nvSpPr>
          <p:cNvPr id="6" name="Left Bracket 5"/>
          <p:cNvSpPr/>
          <p:nvPr/>
        </p:nvSpPr>
        <p:spPr>
          <a:xfrm rot="5400000">
            <a:off x="3860165" y="16554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7188200" y="16554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Picture 4" descr="Screenshot from 2022-10-26 18-00-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9800" y="2011045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1165860" y="3430270"/>
            <a:ext cx="654431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flats are B flat, E flat and A flat.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an ascending scale of E flat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Left Bracket 5"/>
          <p:cNvSpPr/>
          <p:nvPr/>
        </p:nvSpPr>
        <p:spPr>
          <a:xfrm rot="5400000">
            <a:off x="3860165" y="16554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7188200" y="16554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1165860" y="3430270"/>
            <a:ext cx="654431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flats are B flat, E flat and A flat.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 descending scale of E flat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Screenshot from 2022-10-26 17-57-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90" y="1881505"/>
            <a:ext cx="7410450" cy="1381125"/>
          </a:xfrm>
          <a:prstGeom prst="rect">
            <a:avLst/>
          </a:prstGeom>
        </p:spPr>
      </p:pic>
      <p:sp>
        <p:nvSpPr>
          <p:cNvPr id="6" name="Left Bracket 5"/>
          <p:cNvSpPr/>
          <p:nvPr/>
        </p:nvSpPr>
        <p:spPr>
          <a:xfrm rot="5400000">
            <a:off x="2005965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5257800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 descr="Screenshot from 2022-10-26 18-00-4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90" y="2002155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1165860" y="3430270"/>
            <a:ext cx="654431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flats are B flat, E flat and A flat.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 descending scale of E flat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Left Bracket 5"/>
          <p:cNvSpPr/>
          <p:nvPr/>
        </p:nvSpPr>
        <p:spPr>
          <a:xfrm rot="5400000">
            <a:off x="2005965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5257800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Picture 4" descr="Screenshot from 2022-10-26 18-06-5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0395" y="2468245"/>
            <a:ext cx="7410450" cy="1381125"/>
          </a:xfrm>
          <a:prstGeom prst="rect">
            <a:avLst/>
          </a:prstGeom>
        </p:spPr>
      </p:pic>
      <p:pic>
        <p:nvPicPr>
          <p:cNvPr id="2" name="Picture 1" descr="Screenshot from 2022-10-26 18-05-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790" y="1187450"/>
            <a:ext cx="7410450" cy="1381125"/>
          </a:xfrm>
          <a:prstGeom prst="rect">
            <a:avLst/>
          </a:prstGeom>
        </p:spPr>
      </p:pic>
      <p:sp>
        <p:nvSpPr>
          <p:cNvPr id="4" name="Google Shape;195;p25"/>
          <p:cNvSpPr/>
          <p:nvPr/>
        </p:nvSpPr>
        <p:spPr>
          <a:xfrm>
            <a:off x="1165860" y="3569970"/>
            <a:ext cx="654431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With key signature, you don’t need to add accidentals to the notes. 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6" name="Google Shape;176;p24"/>
          <p:cNvSpPr/>
          <p:nvPr/>
        </p:nvSpPr>
        <p:spPr>
          <a:xfrm>
            <a:off x="3013075" y="693420"/>
            <a:ext cx="300482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With key signature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Left Bracket 7"/>
          <p:cNvSpPr/>
          <p:nvPr/>
        </p:nvSpPr>
        <p:spPr>
          <a:xfrm rot="5400000">
            <a:off x="3872865" y="9207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Left Bracket 8"/>
          <p:cNvSpPr/>
          <p:nvPr/>
        </p:nvSpPr>
        <p:spPr>
          <a:xfrm rot="5400000">
            <a:off x="7112000" y="908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Left Bracket 9"/>
          <p:cNvSpPr/>
          <p:nvPr/>
        </p:nvSpPr>
        <p:spPr>
          <a:xfrm rot="5400000">
            <a:off x="2209165" y="22161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5400000">
            <a:off x="5397500" y="22161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Picture 6" descr="Screenshot from 2022-10-26 17-57-5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0600" y="2209800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829945" y="3430270"/>
            <a:ext cx="777113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sharps are F sharp, C sharp and G sharp.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an ascending scale of A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Left Bracket 5"/>
          <p:cNvSpPr/>
          <p:nvPr/>
        </p:nvSpPr>
        <p:spPr>
          <a:xfrm rot="5400000">
            <a:off x="3860165" y="16554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7188200" y="16554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 descr="Screenshot from 2022-10-26 18-00-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10285" y="2114550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829945" y="3430270"/>
            <a:ext cx="777113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sharps are F sharp, C sharp and G sharp.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an ascending scale of A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Left Bracket 5"/>
          <p:cNvSpPr/>
          <p:nvPr/>
        </p:nvSpPr>
        <p:spPr>
          <a:xfrm rot="5400000">
            <a:off x="3860165" y="16554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7188200" y="1655445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 descr="Screenshot from 2022-10-26 17-58-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790" y="2049145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Left Bracket 5"/>
          <p:cNvSpPr/>
          <p:nvPr/>
        </p:nvSpPr>
        <p:spPr>
          <a:xfrm rot="5400000">
            <a:off x="2005965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5257800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Google Shape;195;p25"/>
          <p:cNvSpPr/>
          <p:nvPr/>
        </p:nvSpPr>
        <p:spPr>
          <a:xfrm>
            <a:off x="829945" y="3430270"/>
            <a:ext cx="777113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sharps are F sharp, C sharp and G sharp.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 descending scale of A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 descr="Screenshot from 2022-10-26 18-01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5965" y="2002155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key of the scale written below?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Left Bracket 5"/>
          <p:cNvSpPr/>
          <p:nvPr/>
        </p:nvSpPr>
        <p:spPr>
          <a:xfrm rot="5400000">
            <a:off x="2005965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 rot="5400000">
            <a:off x="5257800" y="1543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Google Shape;195;p25"/>
          <p:cNvSpPr/>
          <p:nvPr/>
        </p:nvSpPr>
        <p:spPr>
          <a:xfrm>
            <a:off x="829945" y="3430270"/>
            <a:ext cx="777113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with sharps are F sharp, C sharp and G sharp.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This is a descending scale of A major.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5" descr="Screenshot from 2022-10-26 18-07-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1025" y="2597785"/>
            <a:ext cx="7410450" cy="1381125"/>
          </a:xfrm>
          <a:prstGeom prst="rect">
            <a:avLst/>
          </a:prstGeom>
        </p:spPr>
      </p:pic>
      <p:pic>
        <p:nvPicPr>
          <p:cNvPr id="3" name="Picture 2" descr="Screenshot from 2022-10-26 18-06-0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790" y="1294130"/>
            <a:ext cx="7410450" cy="1381125"/>
          </a:xfrm>
          <a:prstGeom prst="rect">
            <a:avLst/>
          </a:prstGeom>
        </p:spPr>
      </p:pic>
      <p:sp>
        <p:nvSpPr>
          <p:cNvPr id="4" name="Google Shape;195;p25"/>
          <p:cNvSpPr/>
          <p:nvPr/>
        </p:nvSpPr>
        <p:spPr>
          <a:xfrm>
            <a:off x="1165860" y="3569970"/>
            <a:ext cx="6544310" cy="1281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With key signature, you don’t need to add accidentals to the notes. 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6" name="Google Shape;176;p24"/>
          <p:cNvSpPr/>
          <p:nvPr/>
        </p:nvSpPr>
        <p:spPr>
          <a:xfrm>
            <a:off x="3013075" y="693420"/>
            <a:ext cx="300482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With key signature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Left Bracket 7"/>
          <p:cNvSpPr/>
          <p:nvPr/>
        </p:nvSpPr>
        <p:spPr>
          <a:xfrm rot="5400000">
            <a:off x="3872865" y="9207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Left Bracket 8"/>
          <p:cNvSpPr/>
          <p:nvPr/>
        </p:nvSpPr>
        <p:spPr>
          <a:xfrm rot="5400000">
            <a:off x="7112000" y="9080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Left Bracket 9"/>
          <p:cNvSpPr/>
          <p:nvPr/>
        </p:nvSpPr>
        <p:spPr>
          <a:xfrm rot="5400000">
            <a:off x="2209165" y="22161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5400000">
            <a:off x="5245100" y="2216150"/>
            <a:ext cx="219075" cy="11366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Keys &amp; Scales 1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05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Intervals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07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Keys &amp; Scales 2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06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36465" y="3684270"/>
            <a:ext cx="483235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08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Tonic Triads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1216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6th degree of A major?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26 18-07-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05230" y="2440305"/>
            <a:ext cx="7410450" cy="1381125"/>
          </a:xfrm>
          <a:prstGeom prst="rect">
            <a:avLst/>
          </a:prstGeom>
        </p:spPr>
      </p:pic>
      <p:sp>
        <p:nvSpPr>
          <p:cNvPr id="4" name="Google Shape;195;p25"/>
          <p:cNvSpPr/>
          <p:nvPr/>
        </p:nvSpPr>
        <p:spPr>
          <a:xfrm>
            <a:off x="5948680" y="3698875"/>
            <a:ext cx="1675130" cy="75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 sharp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134100" y="2378075"/>
            <a:ext cx="73596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  <p:bldP spid="4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1216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7th degree of A major?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26 18-07-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05230" y="2440305"/>
            <a:ext cx="7410450" cy="1381125"/>
          </a:xfrm>
          <a:prstGeom prst="rect">
            <a:avLst/>
          </a:prstGeom>
        </p:spPr>
      </p:pic>
      <p:sp>
        <p:nvSpPr>
          <p:cNvPr id="4" name="Google Shape;195;p25"/>
          <p:cNvSpPr/>
          <p:nvPr/>
        </p:nvSpPr>
        <p:spPr>
          <a:xfrm>
            <a:off x="6670675" y="3698875"/>
            <a:ext cx="1675130" cy="75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 sharp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87845" y="2239645"/>
            <a:ext cx="73596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  <p:bldP spid="4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1216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4th degree of A major?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26 18-07-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05230" y="2440305"/>
            <a:ext cx="7410450" cy="1381125"/>
          </a:xfrm>
          <a:prstGeom prst="rect">
            <a:avLst/>
          </a:prstGeom>
        </p:spPr>
      </p:pic>
      <p:sp>
        <p:nvSpPr>
          <p:cNvPr id="4" name="Google Shape;195;p25"/>
          <p:cNvSpPr/>
          <p:nvPr/>
        </p:nvSpPr>
        <p:spPr>
          <a:xfrm>
            <a:off x="4684395" y="3944620"/>
            <a:ext cx="1675130" cy="75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42790" y="2401570"/>
            <a:ext cx="73596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  <p:bldP spid="4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1216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3rd degree of A major?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26 18-07-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05230" y="2440305"/>
            <a:ext cx="7410450" cy="1381125"/>
          </a:xfrm>
          <a:prstGeom prst="rect">
            <a:avLst/>
          </a:prstGeom>
        </p:spPr>
      </p:pic>
      <p:sp>
        <p:nvSpPr>
          <p:cNvPr id="4" name="Google Shape;195;p25"/>
          <p:cNvSpPr/>
          <p:nvPr/>
        </p:nvSpPr>
        <p:spPr>
          <a:xfrm>
            <a:off x="3612515" y="4009390"/>
            <a:ext cx="1675130" cy="75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 sharp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68090" y="2362200"/>
            <a:ext cx="73596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  <p:bldP spid="4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5" descr="Screenshot from 2022-10-26 18-05-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6775" y="2440305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1216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4th degree of 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flat major?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4076700" y="3946525"/>
            <a:ext cx="1675130" cy="75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flat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61790" y="2362200"/>
            <a:ext cx="73596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  <p:bldP spid="4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5" descr="Screenshot from 2022-10-26 18-05-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6775" y="2440305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1216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5th degree of 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flat major?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4860290" y="4023995"/>
            <a:ext cx="1675130" cy="75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 flat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36490" y="2362200"/>
            <a:ext cx="73596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  <p:bldP spid="4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5" descr="Screenshot from 2022-10-26 18-05-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6775" y="2440305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1216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2nd degree of 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flat major?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2781300" y="3821430"/>
            <a:ext cx="1675130" cy="75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76525" y="2284730"/>
            <a:ext cx="73596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  <p:bldP spid="4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5" descr="Screenshot from 2022-10-26 18-05-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6775" y="2440305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1216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7th degree of 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flat major?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6702425" y="3821430"/>
            <a:ext cx="1675130" cy="75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499225" y="2233295"/>
            <a:ext cx="73596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  <p:bldP spid="4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 descr="Screenshot from 2022-10-26 18-06-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6775" y="2400300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1216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4th degree of 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 flat major?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4044950" y="3781425"/>
            <a:ext cx="1675130" cy="75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flat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097020" y="2322195"/>
            <a:ext cx="73596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  <p:bldP spid="4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 descr="Screenshot from 2022-10-26 18-06-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6775" y="2400300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1216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6th degree of 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 flat major?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5890895" y="3783330"/>
            <a:ext cx="500380" cy="75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09920" y="2322195"/>
            <a:ext cx="73596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Terms and Signs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09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1" name="MH_Others_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5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 descr="Screenshot from 2022-10-26 18-06-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6775" y="2400300"/>
            <a:ext cx="7410450" cy="13811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72870" y="1223645"/>
            <a:ext cx="6544310" cy="1216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2nd degree of 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 flat major?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2693670" y="3781425"/>
            <a:ext cx="500380" cy="75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480945" y="2322195"/>
            <a:ext cx="73596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/>
      <p:bldP spid="4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42"/>
          <p:cNvSpPr/>
          <p:nvPr/>
        </p:nvSpPr>
        <p:spPr>
          <a:xfrm>
            <a:off x="324163" y="2530592"/>
            <a:ext cx="8496944" cy="1173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tr-TR" sz="72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Thank you, Friends</a:t>
            </a:r>
            <a:endParaRPr sz="72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4030" y="4196080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1" action="ppaction://hlinkfile"/>
              </a:rPr>
              <a:t>www.chezamusicschool.co.ke/mtg2l3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46"/>
          <p:cNvSpPr txBox="1"/>
          <p:nvPr/>
        </p:nvSpPr>
        <p:spPr>
          <a:xfrm>
            <a:off x="1694815" y="843915"/>
            <a:ext cx="5755005" cy="3759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en-US" altLang="tr-TR" sz="2000" b="1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Microsoft YaHei" charset="-122"/>
                <a:cs typeface="Times New Roman" panose="02020603050405020304" pitchFamily="18" charset="0"/>
              </a:rPr>
              <a:t>Terms &amp; Signs for the day:</a:t>
            </a:r>
            <a:endParaRPr lang="en-US" altLang="tr-TR" sz="2000" b="1" kern="0" dirty="0" err="1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Microsoft YaHei" charset="-122"/>
              <a:cs typeface="Times New Roman" panose="02020603050405020304" pitchFamily="18" charset="0"/>
            </a:endParaRPr>
          </a:p>
        </p:txBody>
      </p:sp>
      <p:pic>
        <p:nvPicPr>
          <p:cNvPr id="2" name="Picture 1" descr="Screenshot from 2022-11-02 10-30-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7915" y="1577340"/>
            <a:ext cx="1438275" cy="764540"/>
          </a:xfrm>
          <a:prstGeom prst="rect">
            <a:avLst/>
          </a:prstGeom>
        </p:spPr>
      </p:pic>
      <p:pic>
        <p:nvPicPr>
          <p:cNvPr id="3" name="Picture 2" descr="Screenshot from 2022-11-02 10-30-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445" y="2778760"/>
            <a:ext cx="1515745" cy="805815"/>
          </a:xfrm>
          <a:prstGeom prst="rect">
            <a:avLst/>
          </a:prstGeom>
        </p:spPr>
      </p:pic>
      <p:pic>
        <p:nvPicPr>
          <p:cNvPr id="4" name="Picture 3" descr="Screenshot from 2022-11-02 10-29-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5795" y="1437640"/>
            <a:ext cx="2101850" cy="904240"/>
          </a:xfrm>
          <a:prstGeom prst="rect">
            <a:avLst/>
          </a:prstGeom>
        </p:spPr>
      </p:pic>
      <p:pic>
        <p:nvPicPr>
          <p:cNvPr id="5" name="Picture 4" descr="Screenshot from 2022-11-02 10-29-0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3555" y="2839085"/>
            <a:ext cx="1586865" cy="76136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2646680" y="1680845"/>
            <a:ext cx="16922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Give the note slight pressure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2654935" y="2959100"/>
            <a:ext cx="169227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Staccatissimo - very detatched indeed</a:t>
            </a:r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6868160" y="1698625"/>
            <a:ext cx="16922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Slightly separated</a:t>
            </a:r>
            <a:endParaRPr lang="en-US"/>
          </a:p>
        </p:txBody>
      </p:sp>
      <p:sp>
        <p:nvSpPr>
          <p:cNvPr id="9" name="Text Box 8"/>
          <p:cNvSpPr txBox="1"/>
          <p:nvPr/>
        </p:nvSpPr>
        <p:spPr>
          <a:xfrm>
            <a:off x="6868160" y="2958465"/>
            <a:ext cx="169227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Strong accent - play the note with strong emphasis</a:t>
            </a:r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/>
        </p:nvSpPr>
        <p:spPr>
          <a:xfrm>
            <a:off x="1918120" y="1780031"/>
            <a:ext cx="1064990" cy="9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0</a:t>
            </a:r>
            <a:r>
              <a:rPr lang="en-US" alt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5</a:t>
            </a:r>
            <a:endParaRPr lang="en-US" altLang="tr-TR" sz="54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26" name="Google Shape;126;p22"/>
          <p:cNvCxnSpPr/>
          <p:nvPr/>
        </p:nvCxnSpPr>
        <p:spPr>
          <a:xfrm>
            <a:off x="1753279" y="2573068"/>
            <a:ext cx="1378561" cy="0"/>
          </a:xfrm>
          <a:prstGeom prst="straightConnector1">
            <a:avLst/>
          </a:prstGeom>
          <a:noFill/>
          <a:ln w="12700" cap="flat" cmpd="sng">
            <a:solidFill>
              <a:srgbClr val="3F3F3F">
                <a:alpha val="77647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p22"/>
          <p:cNvSpPr txBox="1"/>
          <p:nvPr/>
        </p:nvSpPr>
        <p:spPr>
          <a:xfrm>
            <a:off x="1918121" y="2617808"/>
            <a:ext cx="1033700" cy="238527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100" b="1" i="0" u="none" strike="noStrike" cap="none">
                <a:solidFill>
                  <a:schemeClr val="lt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2</a:t>
            </a: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312795" y="2104390"/>
            <a:ext cx="2539365" cy="377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Keys and Scales</a:t>
            </a:r>
            <a:endParaRPr lang="en-US" altLang="tr-TR" sz="20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312795" y="2736850"/>
            <a:ext cx="4629150" cy="983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THREE NEW MAJOR KEYS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SCALES OF THE 3  NEW KEYS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INTRODUCTION TO RELATIVE MINOR KEYS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3452495" y="769620"/>
            <a:ext cx="229425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Previous Major keys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95;p25"/>
          <p:cNvSpPr/>
          <p:nvPr/>
        </p:nvSpPr>
        <p:spPr>
          <a:xfrm>
            <a:off x="1480185" y="3340100"/>
            <a:ext cx="6544310" cy="12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keys we have done before are G major (1 sharp), D major (2 sharps), F major (1 flat) and C major (no sharps or flats).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8" name="Picture 7" descr="Screenshot from 2022-10-26 16-30-44"/>
          <p:cNvPicPr>
            <a:picLocks noChangeAspect="1"/>
          </p:cNvPicPr>
          <p:nvPr/>
        </p:nvPicPr>
        <p:blipFill>
          <a:blip r:embed="rId1"/>
          <a:srcRect l="1659"/>
          <a:stretch>
            <a:fillRect/>
          </a:stretch>
        </p:blipFill>
        <p:spPr>
          <a:xfrm>
            <a:off x="1583690" y="1156970"/>
            <a:ext cx="6135370" cy="2371725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3013075" y="693420"/>
            <a:ext cx="300482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new keys in grade 2: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95;p25"/>
          <p:cNvSpPr/>
          <p:nvPr/>
        </p:nvSpPr>
        <p:spPr>
          <a:xfrm>
            <a:off x="3275330" y="3340100"/>
            <a:ext cx="2593340" cy="12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flat major - 3 flats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 flat major - 2 flats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major - 3 sharps.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0-26 16-29-06"/>
          <p:cNvPicPr>
            <a:picLocks noChangeAspect="1"/>
          </p:cNvPicPr>
          <p:nvPr/>
        </p:nvPicPr>
        <p:blipFill>
          <a:blip r:embed="rId1"/>
          <a:srcRect l="1445"/>
          <a:stretch>
            <a:fillRect/>
          </a:stretch>
        </p:blipFill>
        <p:spPr>
          <a:xfrm>
            <a:off x="1542415" y="1156970"/>
            <a:ext cx="6148705" cy="2371725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3013075" y="693420"/>
            <a:ext cx="300482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Sharps and Flats Order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95;p25"/>
          <p:cNvSpPr/>
          <p:nvPr/>
        </p:nvSpPr>
        <p:spPr>
          <a:xfrm>
            <a:off x="1390015" y="3340100"/>
            <a:ext cx="6662420" cy="12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When writing sharps, we write F sharp, C sharp then G sharp.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When writing flats, we write B flat, E flat then A flat.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They are written in zig-zag pattern.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0-26 16-29-06"/>
          <p:cNvPicPr>
            <a:picLocks noChangeAspect="1"/>
          </p:cNvPicPr>
          <p:nvPr/>
        </p:nvPicPr>
        <p:blipFill>
          <a:blip r:embed="rId1"/>
          <a:srcRect l="1445"/>
          <a:stretch>
            <a:fillRect/>
          </a:stretch>
        </p:blipFill>
        <p:spPr>
          <a:xfrm>
            <a:off x="1542415" y="1156970"/>
            <a:ext cx="6148705" cy="2371725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0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11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12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3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14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15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16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17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1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19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2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0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22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23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24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5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6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7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3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4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5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6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7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9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heme/theme1.xml><?xml version="1.0" encoding="utf-8"?>
<a:theme xmlns:a="http://schemas.openxmlformats.org/drawingml/2006/main" name="My Music Powerpoint Template - www.freepptbackgrounds.net">
  <a:themeElements>
    <a:clrScheme name="自定义 39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3F3F3F"/>
      </a:accent1>
      <a:accent2>
        <a:srgbClr val="7F7F7F"/>
      </a:accent2>
      <a:accent3>
        <a:srgbClr val="3F3F3F"/>
      </a:accent3>
      <a:accent4>
        <a:srgbClr val="7F7F7F"/>
      </a:accent4>
      <a:accent5>
        <a:srgbClr val="3F3F3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3981</Words>
  <Application>WPS Presentation</Application>
  <PresentationFormat/>
  <Paragraphs>232</Paragraphs>
  <Slides>41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60" baseType="lpstr">
      <vt:lpstr>Arial</vt:lpstr>
      <vt:lpstr>SimSun</vt:lpstr>
      <vt:lpstr>Wingdings</vt:lpstr>
      <vt:lpstr>Arial</vt:lpstr>
      <vt:lpstr>Georgia</vt:lpstr>
      <vt:lpstr>Calibri</vt:lpstr>
      <vt:lpstr>Trebuchet MS</vt:lpstr>
      <vt:lpstr>Microsoft YaHei</vt:lpstr>
      <vt:lpstr>文泉驿正黑</vt:lpstr>
      <vt:lpstr>Calibri</vt:lpstr>
      <vt:lpstr>幼圆</vt:lpstr>
      <vt:lpstr>Verdana</vt:lpstr>
      <vt:lpstr>Arial Narrow</vt:lpstr>
      <vt:lpstr>Times New Roman</vt:lpstr>
      <vt:lpstr>Microsoft YaHei</vt:lpstr>
      <vt:lpstr>Arial Unicode MS</vt:lpstr>
      <vt:lpstr>WenQuanYi Zen Hei</vt:lpstr>
      <vt:lpstr>OpenSymbol</vt:lpstr>
      <vt:lpstr>My Music Powerpoint Template - www.freepptbackgrounds.net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conserv</cp:lastModifiedBy>
  <cp:revision>150</cp:revision>
  <dcterms:created xsi:type="dcterms:W3CDTF">2022-11-02T15:46:19Z</dcterms:created>
  <dcterms:modified xsi:type="dcterms:W3CDTF">2022-11-02T15:46:19Z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1033-11.1.0.11664</vt:lpwstr>
  </property>
</Properties>
</file>