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  <p:sldMasterId id="2147483667" r:id="rId3"/>
  </p:sldMasterIdLst>
  <p:notesMasterIdLst>
    <p:notesMasterId r:id="rId5"/>
  </p:notesMasterIdLst>
  <p:sldIdLst>
    <p:sldId id="279" r:id="rId4"/>
    <p:sldId id="280" r:id="rId6"/>
    <p:sldId id="281" r:id="rId7"/>
    <p:sldId id="282" r:id="rId8"/>
    <p:sldId id="284" r:id="rId9"/>
    <p:sldId id="283" r:id="rId10"/>
    <p:sldId id="307" r:id="rId11"/>
    <p:sldId id="259" r:id="rId12"/>
    <p:sldId id="308" r:id="rId13"/>
    <p:sldId id="260" r:id="rId14"/>
    <p:sldId id="261" r:id="rId15"/>
    <p:sldId id="309" r:id="rId16"/>
    <p:sldId id="262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3" r:id="rId30"/>
    <p:sldId id="324" r:id="rId31"/>
    <p:sldId id="325" r:id="rId32"/>
    <p:sldId id="328" r:id="rId33"/>
    <p:sldId id="327" r:id="rId34"/>
    <p:sldId id="329" r:id="rId35"/>
    <p:sldId id="330" r:id="rId36"/>
    <p:sldId id="331" r:id="rId37"/>
    <p:sldId id="332" r:id="rId38"/>
    <p:sldId id="326" r:id="rId39"/>
  </p:sldIdLst>
  <p:sldSz cx="9144000" cy="514477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02"/>
        <p:guide pos="2926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type="sldImg" idx="3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98;p1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0" name="Google Shape;190;p6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0" name="Google Shape;190;p6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" name="Google Shape;204;p7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" name="Google Shape;204;p7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3"/>
          </p:nvPr>
        </p:nvSpPr>
        <p:spPr/>
      </p:sp>
      <p:sp>
        <p:nvSpPr>
          <p:cNvPr id="3" name="Text Placeholder 2"/>
          <p:cNvSpPr/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5" name="Google Shape;705;p2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36A0-1CE6-43E0-9ACD-0351418F1B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63" name="Google Shape;163;p5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Slide 2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Slide 10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type="body" idx="1"/>
          </p:nvPr>
        </p:nvSpPr>
        <p:spPr>
          <a:xfrm rot="5400000">
            <a:off x="2874240" y="-1216519"/>
            <a:ext cx="33955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Slide 11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6011552" y="772676"/>
            <a:ext cx="329309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type="body" idx="1"/>
          </p:nvPr>
        </p:nvSpPr>
        <p:spPr>
          <a:xfrm rot="5400000">
            <a:off x="1820553" y="-1208523"/>
            <a:ext cx="329309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2">
  <p:cSld name="Slide 12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3">
  <p:cSld name="Slide 13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4">
  <p:cSld name="Slide 14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5">
  <p:cSld name="Slide 15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6">
  <p:cSld name="Slide 16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7">
  <p:cSld name="Slide 17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8">
  <p:cSld name="Slide 18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Slide 2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Slide 7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  <p:sp>
        <p:nvSpPr>
          <p:cNvPr id="25" name="Google Shape;25;p3"/>
          <p:cNvSpPr txBox="1"/>
          <p:nvPr/>
        </p:nvSpPr>
        <p:spPr>
          <a:xfrm>
            <a:off x="3721290" y="232284"/>
            <a:ext cx="1701428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595959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2</a:t>
            </a:r>
            <a:endParaRPr lang="en-US" altLang="tr-TR" sz="2000" b="1" i="0" u="none" strike="noStrike" cap="none">
              <a:solidFill>
                <a:srgbClr val="595959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grpSp>
        <p:nvGrpSpPr>
          <p:cNvPr id="26" name="Google Shape;26;p3"/>
          <p:cNvGrpSpPr/>
          <p:nvPr/>
        </p:nvGrpSpPr>
        <p:grpSpPr>
          <a:xfrm>
            <a:off x="1594247" y="700336"/>
            <a:ext cx="5955507" cy="31441"/>
            <a:chOff x="3060700" y="4724400"/>
            <a:chExt cx="5955507" cy="31432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3060700" y="4724400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3060700" y="4755832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ransition spd="slow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Slide 7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  <p:sp>
        <p:nvSpPr>
          <p:cNvPr id="25" name="Google Shape;25;p3"/>
          <p:cNvSpPr txBox="1"/>
          <p:nvPr/>
        </p:nvSpPr>
        <p:spPr>
          <a:xfrm>
            <a:off x="3721290" y="232284"/>
            <a:ext cx="1701428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595959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2</a:t>
            </a:r>
            <a:endParaRPr lang="en-US" altLang="tr-TR" sz="2000" b="1" i="0" u="none" strike="noStrike" cap="none">
              <a:solidFill>
                <a:srgbClr val="595959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grpSp>
        <p:nvGrpSpPr>
          <p:cNvPr id="26" name="Google Shape;26;p3"/>
          <p:cNvGrpSpPr/>
          <p:nvPr/>
        </p:nvGrpSpPr>
        <p:grpSpPr>
          <a:xfrm>
            <a:off x="1594247" y="700336"/>
            <a:ext cx="5955507" cy="31441"/>
            <a:chOff x="3060700" y="4724400"/>
            <a:chExt cx="5955507" cy="31432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3060700" y="4724400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3060700" y="4755832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ransition spd="slow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Slide 1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lide 3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eorgia" panose="02040502050405020303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Slide 4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type="body" idx="1"/>
          </p:nvPr>
        </p:nvSpPr>
        <p:spPr>
          <a:xfrm>
            <a:off x="457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type="body" idx="2"/>
          </p:nvPr>
        </p:nvSpPr>
        <p:spPr>
          <a:xfrm>
            <a:off x="4648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Slide 5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6372200" y="2860576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PPT模板下载：www.1ppt.com/moban/          行业PPT模板：www.1ppt.com/hangye/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节日PPT模板：www.1ppt.com/jieri/          PPT素材：www.1ppt.com/sucai/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PPT背景图片：www.1ppt.com/beijing/        PPT图表：www.1ppt.com/tubiao/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精美PPT下载：www.1ppt.com/xiazai/         PPT教程： www.1ppt.com/powerpoint/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PPT课件：www.1ppt.com/kejian/             字体下载：www.1ppt.com/ziti/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工作总结PPT：www.1ppt.com/xiazai/zongjie/ 工作计划：www.1ppt.com/xiazai/jihua/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商务PPT模板：www.1ppt.com/moban/shangwu/  个人简历PPT：www.1ppt.com/xiazai/jianli/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毕业答辩PPT：www.1ppt.com/xiazai/dabian/  工作汇报PPT：www.1ppt.com/xiazai/huibao/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2" name="Google Shape;52;p7"/>
          <p:cNvSpPr txBox="1"/>
          <p:nvPr>
            <p:ph type="body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type="body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4" name="Google Shape;54;p7"/>
          <p:cNvSpPr txBox="1"/>
          <p:nvPr>
            <p:ph type="body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5" name="Google Shape;55;p7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lide 6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Slide 8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type="body"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type="body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9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Slide 9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type="pic" idx="2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type="body" idx="1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10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Slide 10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type="body" idx="1"/>
          </p:nvPr>
        </p:nvSpPr>
        <p:spPr>
          <a:xfrm rot="5400000">
            <a:off x="2874240" y="-1216519"/>
            <a:ext cx="33955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Slide 11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6011552" y="772676"/>
            <a:ext cx="329309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type="body" idx="1"/>
          </p:nvPr>
        </p:nvSpPr>
        <p:spPr>
          <a:xfrm rot="5400000">
            <a:off x="1820553" y="-1208523"/>
            <a:ext cx="329309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Slide 1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2">
  <p:cSld name="Slide 12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3">
  <p:cSld name="Slide 13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4">
  <p:cSld name="Slide 14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5">
  <p:cSld name="Slide 15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6">
  <p:cSld name="Slide 16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7">
  <p:cSld name="Slide 17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8">
  <p:cSld name="Slide 18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lide 3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eorgia" panose="02040502050405020303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Slide 4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type="body" idx="1"/>
          </p:nvPr>
        </p:nvSpPr>
        <p:spPr>
          <a:xfrm>
            <a:off x="457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type="body" idx="2"/>
          </p:nvPr>
        </p:nvSpPr>
        <p:spPr>
          <a:xfrm>
            <a:off x="4648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Slide 5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6372200" y="2860576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PPT模板下载：www.1ppt.com/moban/          行业PPT模板：www.1ppt.com/hangye/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节日PPT模板：www.1ppt.com/jieri/          PPT素材：www.1ppt.com/sucai/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PPT背景图片：www.1ppt.com/beijing/        PPT图表：www.1ppt.com/tubiao/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精美PPT下载：www.1ppt.com/xiazai/         PPT教程： www.1ppt.com/powerpoint/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PPT课件：www.1ppt.com/kejian/             字体下载：www.1ppt.com/ziti/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工作总结PPT：www.1ppt.com/xiazai/zongjie/ 工作计划：www.1ppt.com/xiazai/jihua/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商务PPT模板：www.1ppt.com/moban/shangwu/  个人简历PPT：www.1ppt.com/xiazai/jianli/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毕业答辩PPT：www.1ppt.com/xiazai/dabian/  工作汇报PPT：www.1ppt.com/xiazai/huibao/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2" name="Google Shape;52;p7"/>
          <p:cNvSpPr txBox="1"/>
          <p:nvPr>
            <p:ph type="body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type="body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4" name="Google Shape;54;p7"/>
          <p:cNvSpPr txBox="1"/>
          <p:nvPr>
            <p:ph type="body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5" name="Google Shape;55;p7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lide 6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Slide 8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type="body"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type="body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9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Slide 9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type="pic" idx="2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type="body" idx="1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10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9" Type="http://schemas.openxmlformats.org/officeDocument/2006/relationships/theme" Target="../theme/theme2.xml"/><Relationship Id="rId18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 sz="4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 sz="4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chezamusicschool.co.ke/mtg1l1" TargetMode="Externa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7.png"/><Relationship Id="rId7" Type="http://schemas.openxmlformats.org/officeDocument/2006/relationships/image" Target="../media/image16.png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0" Type="http://schemas.openxmlformats.org/officeDocument/2006/relationships/notesSlide" Target="../notesSlides/notesSlide10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image" Target="../media/image25.png"/><Relationship Id="rId7" Type="http://schemas.openxmlformats.org/officeDocument/2006/relationships/image" Target="../media/image24.png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0" Type="http://schemas.openxmlformats.org/officeDocument/2006/relationships/notesSlide" Target="../notesSlides/notesSlide11.xml"/><Relationship Id="rId1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1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0.xml"/><Relationship Id="rId3" Type="http://schemas.openxmlformats.org/officeDocument/2006/relationships/image" Target="../media/image10.png"/><Relationship Id="rId2" Type="http://schemas.openxmlformats.org/officeDocument/2006/relationships/image" Target="../media/image30.png"/><Relationship Id="rId1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0.xml"/><Relationship Id="rId3" Type="http://schemas.openxmlformats.org/officeDocument/2006/relationships/image" Target="../media/image22.png"/><Relationship Id="rId2" Type="http://schemas.openxmlformats.org/officeDocument/2006/relationships/image" Target="../media/image31.png"/><Relationship Id="rId1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0.xml"/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0.xml"/><Relationship Id="rId4" Type="http://schemas.openxmlformats.org/officeDocument/2006/relationships/image" Target="../media/image38.png"/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notesSlide" Target="../notesSlides/notesSlide2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3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4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42.png"/><Relationship Id="rId1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4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4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4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4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4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4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5" Type="http://schemas.openxmlformats.org/officeDocument/2006/relationships/notesSlide" Target="../notesSlides/notesSlide3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50.png"/><Relationship Id="rId1" Type="http://schemas.openxmlformats.org/officeDocument/2006/relationships/image" Target="../media/image4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52.png"/><Relationship Id="rId1" Type="http://schemas.openxmlformats.org/officeDocument/2006/relationships/image" Target="../media/image51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7" Type="http://schemas.openxmlformats.org/officeDocument/2006/relationships/image" Target="../media/image59.png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image" Target="../media/image5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7" Type="http://schemas.openxmlformats.org/officeDocument/2006/relationships/image" Target="../media/image59.png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image" Target="../media/image5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61.png"/><Relationship Id="rId1" Type="http://schemas.openxmlformats.org/officeDocument/2006/relationships/image" Target="../media/image60.png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9.xml"/><Relationship Id="rId2" Type="http://schemas.openxmlformats.org/officeDocument/2006/relationships/image" Target="../media/image1.png"/><Relationship Id="rId1" Type="http://schemas.openxmlformats.org/officeDocument/2006/relationships/hyperlink" Target="https://chezamusicschool.co.ke/mtg1l1" TargetMode="Externa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/>
          <p:nvPr/>
        </p:nvSpPr>
        <p:spPr>
          <a:xfrm>
            <a:off x="341630" y="3146425"/>
            <a:ext cx="8460740" cy="117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en-US" altLang="tr-TR" sz="72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Music Theory G2</a:t>
            </a:r>
            <a:endParaRPr lang="en-US" altLang="tr-TR" sz="72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3" name="Google Shape;103;p20"/>
          <p:cNvSpPr/>
          <p:nvPr/>
        </p:nvSpPr>
        <p:spPr>
          <a:xfrm>
            <a:off x="3563422" y="2666747"/>
            <a:ext cx="2016224" cy="311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 panose="020B0604020202020204"/>
              <a:buNone/>
            </a:pPr>
            <a:r>
              <a:rPr lang="en-US" altLang="tr-TR" sz="16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LESSON 1</a:t>
            </a:r>
            <a:endParaRPr lang="en-US" altLang="tr-TR" sz="16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2760" y="4487545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2" action="ppaction://hlinkfile"/>
              </a:rPr>
              <a:t>www.chezamusicschool.co.ke/mtg2l1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76;p24"/>
          <p:cNvSpPr/>
          <p:nvPr/>
        </p:nvSpPr>
        <p:spPr>
          <a:xfrm>
            <a:off x="3898265" y="769620"/>
            <a:ext cx="191579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Ledger lines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28 14-39-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9865" y="1016000"/>
            <a:ext cx="2350770" cy="2557780"/>
          </a:xfrm>
          <a:prstGeom prst="rect">
            <a:avLst/>
          </a:prstGeom>
        </p:spPr>
      </p:pic>
      <p:pic>
        <p:nvPicPr>
          <p:cNvPr id="3" name="Picture 2" descr="Screenshot from 2022-09-28 14-39-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1945" y="2370455"/>
            <a:ext cx="2355850" cy="256349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4262755" y="2734945"/>
            <a:ext cx="16452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Middle C</a:t>
            </a:r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511550" y="2997835"/>
            <a:ext cx="2778760" cy="1905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oogle Shape;195;p25"/>
          <p:cNvSpPr/>
          <p:nvPr/>
        </p:nvSpPr>
        <p:spPr>
          <a:xfrm>
            <a:off x="1314450" y="3236595"/>
            <a:ext cx="3872230" cy="1697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Learning the position of the Cs on the treble clef is important.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Note the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 on the 2nd ledger line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and on the </a:t>
            </a:r>
            <a:r>
              <a:rPr lang="en-US" altLang="tr-TR" sz="1800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4th space</a:t>
            </a:r>
            <a:endParaRPr lang="en-US" altLang="tr-TR" sz="1800">
              <a:solidFill>
                <a:srgbClr val="C00000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95;p25"/>
          <p:cNvSpPr/>
          <p:nvPr/>
        </p:nvSpPr>
        <p:spPr>
          <a:xfrm>
            <a:off x="4643755" y="1083945"/>
            <a:ext cx="3872230" cy="1697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Learning the position of the Cs on the bass clef is important.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Note the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 on the 2nd ledger line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and on the </a:t>
            </a:r>
            <a:r>
              <a:rPr lang="en-US" altLang="tr-TR" sz="1800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2nd space</a:t>
            </a:r>
            <a:endParaRPr lang="en-US" altLang="tr-TR" sz="1800">
              <a:solidFill>
                <a:srgbClr val="C00000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7" grpId="0"/>
      <p:bldP spid="8" grpId="1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76;p24"/>
          <p:cNvSpPr/>
          <p:nvPr/>
        </p:nvSpPr>
        <p:spPr>
          <a:xfrm>
            <a:off x="3898265" y="667385"/>
            <a:ext cx="191579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Ledger lines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28 14-52-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6190" y="1016635"/>
            <a:ext cx="1514475" cy="1581150"/>
          </a:xfrm>
          <a:prstGeom prst="rect">
            <a:avLst/>
          </a:prstGeom>
        </p:spPr>
      </p:pic>
      <p:pic>
        <p:nvPicPr>
          <p:cNvPr id="3" name="Picture 2" descr="Screenshot from 2022-09-28 14-52-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5" y="1016635"/>
            <a:ext cx="1514475" cy="1581150"/>
          </a:xfrm>
          <a:prstGeom prst="rect">
            <a:avLst/>
          </a:prstGeom>
        </p:spPr>
      </p:pic>
      <p:pic>
        <p:nvPicPr>
          <p:cNvPr id="4" name="Picture 3" descr="Screenshot from 2022-09-28 14-52-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5560" y="1016635"/>
            <a:ext cx="1514475" cy="1581150"/>
          </a:xfrm>
          <a:prstGeom prst="rect">
            <a:avLst/>
          </a:prstGeom>
        </p:spPr>
      </p:pic>
      <p:pic>
        <p:nvPicPr>
          <p:cNvPr id="5" name="Picture 4" descr="Screenshot from 2022-09-28 14-52-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115" y="1016635"/>
            <a:ext cx="1514475" cy="1581150"/>
          </a:xfrm>
          <a:prstGeom prst="rect">
            <a:avLst/>
          </a:prstGeom>
        </p:spPr>
      </p:pic>
      <p:pic>
        <p:nvPicPr>
          <p:cNvPr id="8" name="Picture 7" descr="Screenshot from 2022-09-28 14-53-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6190" y="2853055"/>
            <a:ext cx="1514475" cy="1581150"/>
          </a:xfrm>
          <a:prstGeom prst="rect">
            <a:avLst/>
          </a:prstGeom>
        </p:spPr>
      </p:pic>
      <p:pic>
        <p:nvPicPr>
          <p:cNvPr id="9" name="Picture 8" descr="Screenshot from 2022-09-28 14-53-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6915" y="2853055"/>
            <a:ext cx="1514475" cy="1581150"/>
          </a:xfrm>
          <a:prstGeom prst="rect">
            <a:avLst/>
          </a:prstGeom>
        </p:spPr>
      </p:pic>
      <p:pic>
        <p:nvPicPr>
          <p:cNvPr id="11" name="Picture 10" descr="Screenshot from 2022-09-28 14-53-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47640" y="2853055"/>
            <a:ext cx="1514475" cy="1581150"/>
          </a:xfrm>
          <a:prstGeom prst="rect">
            <a:avLst/>
          </a:prstGeom>
        </p:spPr>
      </p:pic>
      <p:pic>
        <p:nvPicPr>
          <p:cNvPr id="12" name="Picture 11" descr="Screenshot from 2022-09-28 14-53-4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22135" y="2853055"/>
            <a:ext cx="1514475" cy="1581150"/>
          </a:xfrm>
          <a:prstGeom prst="rect">
            <a:avLst/>
          </a:prstGeom>
        </p:spPr>
      </p:pic>
      <p:sp>
        <p:nvSpPr>
          <p:cNvPr id="13" name="Text Box 12"/>
          <p:cNvSpPr txBox="1"/>
          <p:nvPr/>
        </p:nvSpPr>
        <p:spPr>
          <a:xfrm>
            <a:off x="2088515" y="2412365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B</a:t>
            </a:r>
            <a:endParaRPr lang="en-US" sz="3200" b="1"/>
          </a:p>
        </p:txBody>
      </p:sp>
      <p:sp>
        <p:nvSpPr>
          <p:cNvPr id="14" name="Text Box 13"/>
          <p:cNvSpPr txBox="1"/>
          <p:nvPr/>
        </p:nvSpPr>
        <p:spPr>
          <a:xfrm>
            <a:off x="4027805" y="2378075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A</a:t>
            </a:r>
            <a:endParaRPr lang="en-US" sz="3200" b="1"/>
          </a:p>
        </p:txBody>
      </p:sp>
      <p:sp>
        <p:nvSpPr>
          <p:cNvPr id="15" name="Text Box 14"/>
          <p:cNvSpPr txBox="1"/>
          <p:nvPr/>
        </p:nvSpPr>
        <p:spPr>
          <a:xfrm>
            <a:off x="5967095" y="2412365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G</a:t>
            </a:r>
            <a:endParaRPr lang="en-US" sz="3200" b="1"/>
          </a:p>
        </p:txBody>
      </p:sp>
      <p:sp>
        <p:nvSpPr>
          <p:cNvPr id="16" name="Text Box 15"/>
          <p:cNvSpPr txBox="1"/>
          <p:nvPr/>
        </p:nvSpPr>
        <p:spPr>
          <a:xfrm>
            <a:off x="7519035" y="2269490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C</a:t>
            </a:r>
            <a:endParaRPr lang="en-US" sz="3200" b="1"/>
          </a:p>
        </p:txBody>
      </p:sp>
      <p:sp>
        <p:nvSpPr>
          <p:cNvPr id="17" name="Text Box 16"/>
          <p:cNvSpPr txBox="1"/>
          <p:nvPr/>
        </p:nvSpPr>
        <p:spPr>
          <a:xfrm>
            <a:off x="2088515" y="4125595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A</a:t>
            </a:r>
            <a:endParaRPr lang="en-US" sz="3200" b="1"/>
          </a:p>
        </p:txBody>
      </p:sp>
      <p:sp>
        <p:nvSpPr>
          <p:cNvPr id="18" name="Text Box 17"/>
          <p:cNvSpPr txBox="1"/>
          <p:nvPr/>
        </p:nvSpPr>
        <p:spPr>
          <a:xfrm>
            <a:off x="4027805" y="4110990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B</a:t>
            </a:r>
            <a:endParaRPr lang="en-US" sz="3200" b="1"/>
          </a:p>
        </p:txBody>
      </p:sp>
      <p:sp>
        <p:nvSpPr>
          <p:cNvPr id="19" name="Text Box 18"/>
          <p:cNvSpPr txBox="1"/>
          <p:nvPr/>
        </p:nvSpPr>
        <p:spPr>
          <a:xfrm>
            <a:off x="5967095" y="4110990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C</a:t>
            </a:r>
            <a:endParaRPr lang="en-US" sz="3200" b="1"/>
          </a:p>
        </p:txBody>
      </p:sp>
      <p:sp>
        <p:nvSpPr>
          <p:cNvPr id="20" name="Text Box 19"/>
          <p:cNvSpPr txBox="1"/>
          <p:nvPr/>
        </p:nvSpPr>
        <p:spPr>
          <a:xfrm>
            <a:off x="7651115" y="4110990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D</a:t>
            </a:r>
            <a:endParaRPr lang="en-US" sz="3200" b="1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76;p24"/>
          <p:cNvSpPr/>
          <p:nvPr/>
        </p:nvSpPr>
        <p:spPr>
          <a:xfrm>
            <a:off x="3898265" y="667385"/>
            <a:ext cx="191579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Ledger lines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2088515" y="2412365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C</a:t>
            </a:r>
            <a:endParaRPr lang="en-US" sz="3200" b="1"/>
          </a:p>
        </p:txBody>
      </p:sp>
      <p:sp>
        <p:nvSpPr>
          <p:cNvPr id="14" name="Text Box 13"/>
          <p:cNvSpPr txBox="1"/>
          <p:nvPr/>
        </p:nvSpPr>
        <p:spPr>
          <a:xfrm>
            <a:off x="4027805" y="2378075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E</a:t>
            </a:r>
            <a:endParaRPr lang="en-US" sz="3200" b="1"/>
          </a:p>
        </p:txBody>
      </p:sp>
      <p:sp>
        <p:nvSpPr>
          <p:cNvPr id="15" name="Text Box 14"/>
          <p:cNvSpPr txBox="1"/>
          <p:nvPr/>
        </p:nvSpPr>
        <p:spPr>
          <a:xfrm>
            <a:off x="5967095" y="2412365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B</a:t>
            </a:r>
            <a:endParaRPr lang="en-US" sz="3200" b="1"/>
          </a:p>
        </p:txBody>
      </p:sp>
      <p:sp>
        <p:nvSpPr>
          <p:cNvPr id="17" name="Text Box 16"/>
          <p:cNvSpPr txBox="1"/>
          <p:nvPr/>
        </p:nvSpPr>
        <p:spPr>
          <a:xfrm>
            <a:off x="2088515" y="4125595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E</a:t>
            </a:r>
            <a:endParaRPr lang="en-US" sz="3200" b="1"/>
          </a:p>
        </p:txBody>
      </p:sp>
      <p:sp>
        <p:nvSpPr>
          <p:cNvPr id="18" name="Text Box 17"/>
          <p:cNvSpPr txBox="1"/>
          <p:nvPr/>
        </p:nvSpPr>
        <p:spPr>
          <a:xfrm>
            <a:off x="4027805" y="4110990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C</a:t>
            </a:r>
            <a:endParaRPr lang="en-US" sz="3200" b="1"/>
          </a:p>
        </p:txBody>
      </p:sp>
      <p:sp>
        <p:nvSpPr>
          <p:cNvPr id="19" name="Text Box 18"/>
          <p:cNvSpPr txBox="1"/>
          <p:nvPr/>
        </p:nvSpPr>
        <p:spPr>
          <a:xfrm>
            <a:off x="5967095" y="4110990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F</a:t>
            </a:r>
            <a:endParaRPr lang="en-US" sz="3200" b="1"/>
          </a:p>
        </p:txBody>
      </p:sp>
      <p:sp>
        <p:nvSpPr>
          <p:cNvPr id="20" name="Text Box 19"/>
          <p:cNvSpPr txBox="1"/>
          <p:nvPr/>
        </p:nvSpPr>
        <p:spPr>
          <a:xfrm>
            <a:off x="7651115" y="4110990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D</a:t>
            </a:r>
            <a:endParaRPr lang="en-US" sz="3200" b="1"/>
          </a:p>
        </p:txBody>
      </p:sp>
      <p:pic>
        <p:nvPicPr>
          <p:cNvPr id="6" name="Picture 5" descr="Screenshot from 2022-09-28 15-05-4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1585" y="831215"/>
            <a:ext cx="1514475" cy="1581150"/>
          </a:xfrm>
          <a:prstGeom prst="rect">
            <a:avLst/>
          </a:prstGeom>
        </p:spPr>
      </p:pic>
      <p:pic>
        <p:nvPicPr>
          <p:cNvPr id="7" name="Picture 6" descr="Screenshot from 2022-09-28 15-06-12"/>
          <p:cNvPicPr>
            <a:picLocks noChangeAspect="1"/>
          </p:cNvPicPr>
          <p:nvPr/>
        </p:nvPicPr>
        <p:blipFill>
          <a:blip r:embed="rId2"/>
          <a:srcRect t="17671"/>
          <a:stretch>
            <a:fillRect/>
          </a:stretch>
        </p:blipFill>
        <p:spPr>
          <a:xfrm>
            <a:off x="3250565" y="1178560"/>
            <a:ext cx="1514475" cy="1301750"/>
          </a:xfrm>
          <a:prstGeom prst="rect">
            <a:avLst/>
          </a:prstGeom>
        </p:spPr>
      </p:pic>
      <p:pic>
        <p:nvPicPr>
          <p:cNvPr id="10" name="Picture 9" descr="Screenshot from 2022-09-28 15-05-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850" y="899160"/>
            <a:ext cx="1514475" cy="1581150"/>
          </a:xfrm>
          <a:prstGeom prst="rect">
            <a:avLst/>
          </a:prstGeom>
        </p:spPr>
      </p:pic>
      <p:pic>
        <p:nvPicPr>
          <p:cNvPr id="21" name="Picture 20" descr="Screenshot from 2022-09-28 15-05-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1485" y="942975"/>
            <a:ext cx="1514475" cy="1581150"/>
          </a:xfrm>
          <a:prstGeom prst="rect">
            <a:avLst/>
          </a:prstGeom>
        </p:spPr>
      </p:pic>
      <p:pic>
        <p:nvPicPr>
          <p:cNvPr id="22" name="Picture 21" descr="Screenshot from 2022-09-28 15-06-52"/>
          <p:cNvPicPr>
            <a:picLocks noChangeAspect="1"/>
          </p:cNvPicPr>
          <p:nvPr/>
        </p:nvPicPr>
        <p:blipFill>
          <a:blip r:embed="rId5"/>
          <a:srcRect b="26948"/>
          <a:stretch>
            <a:fillRect/>
          </a:stretch>
        </p:blipFill>
        <p:spPr>
          <a:xfrm>
            <a:off x="1385570" y="2921635"/>
            <a:ext cx="1514475" cy="1155065"/>
          </a:xfrm>
          <a:prstGeom prst="rect">
            <a:avLst/>
          </a:prstGeom>
        </p:spPr>
      </p:pic>
      <p:pic>
        <p:nvPicPr>
          <p:cNvPr id="23" name="Picture 22" descr="Screenshot from 2022-09-28 15-06-36"/>
          <p:cNvPicPr>
            <a:picLocks noChangeAspect="1"/>
          </p:cNvPicPr>
          <p:nvPr/>
        </p:nvPicPr>
        <p:blipFill>
          <a:blip r:embed="rId6"/>
          <a:srcRect b="26908"/>
          <a:stretch>
            <a:fillRect/>
          </a:stretch>
        </p:blipFill>
        <p:spPr>
          <a:xfrm>
            <a:off x="3250565" y="2908300"/>
            <a:ext cx="1514475" cy="1155700"/>
          </a:xfrm>
          <a:prstGeom prst="rect">
            <a:avLst/>
          </a:prstGeom>
        </p:spPr>
      </p:pic>
      <p:pic>
        <p:nvPicPr>
          <p:cNvPr id="24" name="Picture 23" descr="Screenshot from 2022-09-28 15-07-00"/>
          <p:cNvPicPr>
            <a:picLocks noChangeAspect="1"/>
          </p:cNvPicPr>
          <p:nvPr/>
        </p:nvPicPr>
        <p:blipFill>
          <a:blip r:embed="rId7"/>
          <a:srcRect b="27871"/>
          <a:stretch>
            <a:fillRect/>
          </a:stretch>
        </p:blipFill>
        <p:spPr>
          <a:xfrm>
            <a:off x="5205730" y="2908300"/>
            <a:ext cx="1514475" cy="1140460"/>
          </a:xfrm>
          <a:prstGeom prst="rect">
            <a:avLst/>
          </a:prstGeom>
        </p:spPr>
      </p:pic>
      <p:pic>
        <p:nvPicPr>
          <p:cNvPr id="25" name="Picture 24" descr="Screenshot from 2022-09-28 15-06-47"/>
          <p:cNvPicPr>
            <a:picLocks noChangeAspect="1"/>
          </p:cNvPicPr>
          <p:nvPr/>
        </p:nvPicPr>
        <p:blipFill>
          <a:blip r:embed="rId8"/>
          <a:srcRect b="26948"/>
          <a:stretch>
            <a:fillRect/>
          </a:stretch>
        </p:blipFill>
        <p:spPr>
          <a:xfrm>
            <a:off x="6933565" y="2908300"/>
            <a:ext cx="1514475" cy="1155065"/>
          </a:xfrm>
          <a:prstGeom prst="rect">
            <a:avLst/>
          </a:prstGeom>
        </p:spPr>
      </p:pic>
      <p:sp>
        <p:nvSpPr>
          <p:cNvPr id="26" name="Text Box 25"/>
          <p:cNvSpPr txBox="1"/>
          <p:nvPr/>
        </p:nvSpPr>
        <p:spPr>
          <a:xfrm>
            <a:off x="7616825" y="2338070"/>
            <a:ext cx="575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/>
              <a:t>D</a:t>
            </a:r>
            <a:endParaRPr lang="en-US" sz="3200" b="1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26" grpId="0"/>
      <p:bldP spid="2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Grade_2redcropped.pngGrade_2redcropped"/>
          <p:cNvPicPr>
            <a:picLocks noChangeAspect="1"/>
          </p:cNvPicPr>
          <p:nvPr/>
        </p:nvPicPr>
        <p:blipFill>
          <a:blip r:embed="rId1"/>
          <a:srcRect l="-789" t="70368" r="49041" b="11094"/>
          <a:stretch>
            <a:fillRect/>
          </a:stretch>
        </p:blipFill>
        <p:spPr>
          <a:xfrm>
            <a:off x="710565" y="2029460"/>
            <a:ext cx="7442200" cy="1384935"/>
          </a:xfrm>
          <a:prstGeom prst="rect">
            <a:avLst/>
          </a:prstGeom>
        </p:spPr>
      </p:pic>
      <p:pic>
        <p:nvPicPr>
          <p:cNvPr id="3" name="Picture 2" descr="transparent notes"/>
          <p:cNvPicPr>
            <a:picLocks noChangeAspect="1"/>
          </p:cNvPicPr>
          <p:nvPr/>
        </p:nvPicPr>
        <p:blipFill>
          <a:blip r:embed="rId2"/>
          <a:srcRect l="667" t="9677" r="49861" b="61764"/>
          <a:stretch>
            <a:fillRect/>
          </a:stretch>
        </p:blipFill>
        <p:spPr>
          <a:xfrm>
            <a:off x="693420" y="664210"/>
            <a:ext cx="7440295" cy="2222500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1372870" y="3516630"/>
            <a:ext cx="6544310" cy="1332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Notice how the Bass clef fits in with treble clef ledger lines.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second ledger line below the treble clef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is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another way of writing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the A on the last line of the bass clef.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76;p24"/>
          <p:cNvSpPr/>
          <p:nvPr/>
        </p:nvSpPr>
        <p:spPr>
          <a:xfrm>
            <a:off x="1944370" y="725805"/>
            <a:ext cx="567563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Writing notes on the same pitch using another clef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95;p25"/>
          <p:cNvSpPr/>
          <p:nvPr/>
        </p:nvSpPr>
        <p:spPr>
          <a:xfrm>
            <a:off x="1372870" y="3516630"/>
            <a:ext cx="6544310" cy="1332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Notice how the Treble clef fits in with bass clef ledger lines. The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second ledger line above the bass clef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is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another way of writing the E on the first line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of the treble clef.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76;p24"/>
          <p:cNvSpPr/>
          <p:nvPr/>
        </p:nvSpPr>
        <p:spPr>
          <a:xfrm>
            <a:off x="1944370" y="725805"/>
            <a:ext cx="567563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Writing notes on the same pitch using another clef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/home/conserv/Pictures/Screenshots/Screenshot from 2022-09-28 19-28-18.pngScreenshot from 2022-09-28 19-28-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062355" y="699135"/>
            <a:ext cx="6544310" cy="1715135"/>
          </a:xfrm>
          <a:prstGeom prst="rect">
            <a:avLst/>
          </a:prstGeom>
        </p:spPr>
      </p:pic>
      <p:pic>
        <p:nvPicPr>
          <p:cNvPr id="3" name="Picture 2" descr="/home/conserv/Pictures/Screenshots/Screenshot from 2022-09-28 19-27-17.pngScreenshot from 2022-09-28 19-27-17"/>
          <p:cNvPicPr>
            <a:picLocks noChangeAspect="1"/>
          </p:cNvPicPr>
          <p:nvPr/>
        </p:nvPicPr>
        <p:blipFill>
          <a:blip r:embed="rId2"/>
          <a:srcRect r="8029"/>
          <a:stretch>
            <a:fillRect/>
          </a:stretch>
        </p:blipFill>
        <p:spPr>
          <a:xfrm>
            <a:off x="1179195" y="1590040"/>
            <a:ext cx="6226175" cy="177419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reenshot from 2022-09-28 15-06-4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1875" y="2114550"/>
            <a:ext cx="2498725" cy="2608580"/>
          </a:xfrm>
          <a:prstGeom prst="rect">
            <a:avLst/>
          </a:prstGeom>
        </p:spPr>
      </p:pic>
      <p:pic>
        <p:nvPicPr>
          <p:cNvPr id="3" name="Picture 2" descr="Screenshot from 2022-09-28 14-53-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870" y="253365"/>
            <a:ext cx="2498725" cy="2608580"/>
          </a:xfrm>
          <a:prstGeom prst="rect">
            <a:avLst/>
          </a:prstGeom>
        </p:spPr>
      </p:pic>
      <p:pic>
        <p:nvPicPr>
          <p:cNvPr id="4" name="Picture 3" descr="Screenshot from 2022-09-28 14-52-33"/>
          <p:cNvPicPr>
            <a:picLocks noChangeAspect="1"/>
          </p:cNvPicPr>
          <p:nvPr/>
        </p:nvPicPr>
        <p:blipFill>
          <a:blip r:embed="rId3"/>
          <a:srcRect t="16310"/>
          <a:stretch>
            <a:fillRect/>
          </a:stretch>
        </p:blipFill>
        <p:spPr>
          <a:xfrm>
            <a:off x="3573145" y="678815"/>
            <a:ext cx="2498725" cy="2183130"/>
          </a:xfrm>
          <a:prstGeom prst="rect">
            <a:avLst/>
          </a:prstGeom>
        </p:spPr>
      </p:pic>
      <p:sp>
        <p:nvSpPr>
          <p:cNvPr id="5" name="Google Shape;195;p25"/>
          <p:cNvSpPr/>
          <p:nvPr/>
        </p:nvSpPr>
        <p:spPr>
          <a:xfrm>
            <a:off x="1082675" y="887730"/>
            <a:ext cx="2596515" cy="177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of the treble clef notes is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the same pitch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as the one shown on bass clef below?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3679190" y="2359660"/>
            <a:ext cx="4892040" cy="1818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Middle C 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plays a vital role in showing which direction to go to </a:t>
            </a:r>
            <a:r>
              <a:rPr lang="en-US" altLang="tr-TR" sz="1800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write the same note on another staff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 Just ask yourself,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far from middle C? and, in which direction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95;p25"/>
          <p:cNvSpPr/>
          <p:nvPr/>
        </p:nvSpPr>
        <p:spPr>
          <a:xfrm>
            <a:off x="1036955" y="4086225"/>
            <a:ext cx="7197725" cy="921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 on the bass clef is a step above middle C. So the note that is a step above middle C on the treble clef is the correct answer.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/home/conserv/Pictures/Screenshots/Screenshot from 2022-09-28 14-52-43.pngScreenshot from 2022-09-28 14-52-4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032193" y="2114550"/>
            <a:ext cx="2498090" cy="2608580"/>
          </a:xfrm>
          <a:prstGeom prst="rect">
            <a:avLst/>
          </a:prstGeom>
        </p:spPr>
      </p:pic>
      <p:pic>
        <p:nvPicPr>
          <p:cNvPr id="3" name="Picture 2" descr="/home/conserv/Pictures/Screenshots/Screenshot from 2022-09-28 15-54-21.pngScreenshot from 2022-09-28 15-54-2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269990" y="585470"/>
            <a:ext cx="2294255" cy="2407920"/>
          </a:xfrm>
          <a:prstGeom prst="rect">
            <a:avLst/>
          </a:prstGeom>
        </p:spPr>
      </p:pic>
      <p:pic>
        <p:nvPicPr>
          <p:cNvPr id="4" name="Picture 3" descr="/home/conserv/Pictures/Screenshots/Screenshot from 2022-09-28 15-06-52.pngScreenshot from 2022-09-28 15-06-52"/>
          <p:cNvPicPr>
            <a:picLocks noChangeAspect="1"/>
          </p:cNvPicPr>
          <p:nvPr/>
        </p:nvPicPr>
        <p:blipFill>
          <a:blip r:embed="rId3"/>
          <a:srcRect t="8726"/>
          <a:stretch>
            <a:fillRect/>
          </a:stretch>
        </p:blipFill>
        <p:spPr>
          <a:xfrm>
            <a:off x="3776980" y="869315"/>
            <a:ext cx="2091055" cy="1992630"/>
          </a:xfrm>
          <a:prstGeom prst="rect">
            <a:avLst/>
          </a:prstGeom>
        </p:spPr>
      </p:pic>
      <p:sp>
        <p:nvSpPr>
          <p:cNvPr id="5" name="Google Shape;195;p25"/>
          <p:cNvSpPr/>
          <p:nvPr/>
        </p:nvSpPr>
        <p:spPr>
          <a:xfrm>
            <a:off x="862965" y="887730"/>
            <a:ext cx="2710180" cy="177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of the bass clef notes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in the same pitch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as the one shown on treble clef below?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3679190" y="2359660"/>
            <a:ext cx="4892040" cy="1818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Middle C 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plays a vital role in showing which direction to go to </a:t>
            </a:r>
            <a:r>
              <a:rPr lang="en-US" altLang="tr-TR" sz="1800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write the same note on another staff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 Just ask yourself,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far from middle C? and, in which direction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95;p25"/>
          <p:cNvSpPr/>
          <p:nvPr/>
        </p:nvSpPr>
        <p:spPr>
          <a:xfrm>
            <a:off x="1036955" y="4086225"/>
            <a:ext cx="7197725" cy="921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 on the treble clef is 2 steps below middle C. So the note that is 2 steps below middle C on the bass clef is the correct answer.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reenshot from 2022-09-28 16-00-17"/>
          <p:cNvPicPr>
            <a:picLocks noChangeAspect="1"/>
          </p:cNvPicPr>
          <p:nvPr/>
        </p:nvPicPr>
        <p:blipFill>
          <a:blip r:embed="rId1"/>
          <a:srcRect t="14722" b="23849"/>
          <a:stretch>
            <a:fillRect/>
          </a:stretch>
        </p:blipFill>
        <p:spPr>
          <a:xfrm>
            <a:off x="866775" y="578485"/>
            <a:ext cx="7410450" cy="982980"/>
          </a:xfrm>
          <a:prstGeom prst="rect">
            <a:avLst/>
          </a:prstGeom>
        </p:spPr>
      </p:pic>
      <p:sp>
        <p:nvSpPr>
          <p:cNvPr id="7" name="Google Shape;195;p25"/>
          <p:cNvSpPr/>
          <p:nvPr/>
        </p:nvSpPr>
        <p:spPr>
          <a:xfrm>
            <a:off x="683895" y="1517650"/>
            <a:ext cx="7959725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melody above, for example, when written on the treble clef, should be: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Screenshot from 2022-09-28 16-00-37"/>
          <p:cNvPicPr>
            <a:picLocks noChangeAspect="1"/>
          </p:cNvPicPr>
          <p:nvPr/>
        </p:nvPicPr>
        <p:blipFill>
          <a:blip r:embed="rId2"/>
          <a:srcRect b="16508"/>
          <a:stretch>
            <a:fillRect/>
          </a:stretch>
        </p:blipFill>
        <p:spPr>
          <a:xfrm>
            <a:off x="762000" y="3102610"/>
            <a:ext cx="7410450" cy="1336040"/>
          </a:xfrm>
          <a:prstGeom prst="rect">
            <a:avLst/>
          </a:prstGeom>
        </p:spPr>
      </p:pic>
      <p:pic>
        <p:nvPicPr>
          <p:cNvPr id="3" name="Picture 2" descr="Screenshot from 2022-09-28 16-00-26"/>
          <p:cNvPicPr>
            <a:picLocks noChangeAspect="1"/>
          </p:cNvPicPr>
          <p:nvPr/>
        </p:nvPicPr>
        <p:blipFill>
          <a:blip r:embed="rId3"/>
          <a:srcRect t="7341" b="10079"/>
          <a:stretch>
            <a:fillRect/>
          </a:stretch>
        </p:blipFill>
        <p:spPr>
          <a:xfrm>
            <a:off x="973455" y="1956435"/>
            <a:ext cx="7410450" cy="1321435"/>
          </a:xfrm>
          <a:prstGeom prst="rect">
            <a:avLst/>
          </a:prstGeom>
        </p:spPr>
      </p:pic>
      <p:sp>
        <p:nvSpPr>
          <p:cNvPr id="4" name="Google Shape;195;p25"/>
          <p:cNvSpPr/>
          <p:nvPr/>
        </p:nvSpPr>
        <p:spPr>
          <a:xfrm>
            <a:off x="3645535" y="2956560"/>
            <a:ext cx="1205230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And not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866775" y="4395470"/>
            <a:ext cx="7959725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second is an octave above the original melody. Take note of the middle C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92530" y="578485"/>
            <a:ext cx="1733550" cy="136334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188085" y="1971675"/>
            <a:ext cx="1733550" cy="1393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4" grpId="0"/>
      <p:bldP spid="4" grpId="1"/>
      <p:bldP spid="6" grpId="0"/>
      <p:bldP spid="9" grpId="0" animBg="1"/>
      <p:bldP spid="8" grpId="0" animBg="1"/>
      <p:bldP spid="6" grpId="1"/>
      <p:bldP spid="9" grpId="1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reenshot from 2022-09-28 16-17-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3455" y="1119505"/>
            <a:ext cx="3095625" cy="1285875"/>
          </a:xfrm>
          <a:prstGeom prst="rect">
            <a:avLst/>
          </a:prstGeom>
        </p:spPr>
      </p:pic>
      <p:pic>
        <p:nvPicPr>
          <p:cNvPr id="3" name="Picture 2" descr="Screenshot from 2022-09-28 16-17-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1119505"/>
            <a:ext cx="3095625" cy="1285875"/>
          </a:xfrm>
          <a:prstGeom prst="rect">
            <a:avLst/>
          </a:prstGeom>
        </p:spPr>
      </p:pic>
      <p:pic>
        <p:nvPicPr>
          <p:cNvPr id="4" name="Picture 3" descr="Screenshot from 2022-09-28 16-18-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455" y="2837815"/>
            <a:ext cx="3095625" cy="1285875"/>
          </a:xfrm>
          <a:prstGeom prst="rect">
            <a:avLst/>
          </a:prstGeom>
        </p:spPr>
      </p:pic>
      <p:pic>
        <p:nvPicPr>
          <p:cNvPr id="5" name="Picture 4" descr="Screenshot from 2022-09-28 16-18-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2500" y="2837815"/>
            <a:ext cx="3095625" cy="1285875"/>
          </a:xfrm>
          <a:prstGeom prst="rect">
            <a:avLst/>
          </a:prstGeom>
        </p:spPr>
      </p:pic>
      <p:sp>
        <p:nvSpPr>
          <p:cNvPr id="7" name="Google Shape;195;p25"/>
          <p:cNvSpPr/>
          <p:nvPr/>
        </p:nvSpPr>
        <p:spPr>
          <a:xfrm>
            <a:off x="1428750" y="626745"/>
            <a:ext cx="6329045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These notes are on the same pitch, though on a different clef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974090" y="2324100"/>
            <a:ext cx="7216775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These notes are NOT on the same pitch. Use middle C to find out why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918120" y="1780031"/>
            <a:ext cx="1064990" cy="9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2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2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05" y="2104492"/>
            <a:ext cx="2087387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Rhythm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05" y="2737071"/>
            <a:ext cx="4629320" cy="1603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TIME SIGNATURES WITH A MINIM BEAT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TIME SIGNATURE WITH A QUAVER BEAT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REWRITING RHYTHMS IN DIFFERENT METRES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Pitch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01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2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03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1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02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77688" y="3684027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04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3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3392170" y="769620"/>
            <a:ext cx="253873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Time signature 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4015105" y="1242060"/>
            <a:ext cx="4293235" cy="1311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In a time signature, the top number tells us the number of beats in each bar.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4015105" y="2360930"/>
            <a:ext cx="337248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bottom number tells us the value/type of each beat.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10" name="Picture 9" descr="Screenshot from 2022-09-28 16-30-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2710" y="1242695"/>
            <a:ext cx="2294255" cy="250126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590040" y="1242695"/>
            <a:ext cx="1203960" cy="11849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590040" y="2427605"/>
            <a:ext cx="1203960" cy="128460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Google Shape;195;p25"/>
          <p:cNvSpPr/>
          <p:nvPr/>
        </p:nvSpPr>
        <p:spPr>
          <a:xfrm>
            <a:off x="4025265" y="3320415"/>
            <a:ext cx="4591685" cy="1394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Number 4, for example, in the bottom of a time signature tells us that the beat is a quarter note - a crotchet.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" name="Google Shape;195;p25"/>
          <p:cNvSpPr/>
          <p:nvPr/>
        </p:nvSpPr>
        <p:spPr>
          <a:xfrm>
            <a:off x="1094105" y="3765550"/>
            <a:ext cx="292163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3/4 therefore means 3 crotchet beats in each bar.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2" grpId="1"/>
      <p:bldP spid="8" grpId="1" animBg="1"/>
      <p:bldP spid="9" grpId="0" animBg="1"/>
      <p:bldP spid="4" grpId="0"/>
      <p:bldP spid="9" grpId="1" animBg="1"/>
      <p:bldP spid="4" grpId="1"/>
      <p:bldP spid="11" grpId="0"/>
      <p:bldP spid="12" grpId="0"/>
      <p:bldP spid="11" grpId="1"/>
      <p:bldP spid="1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2996565" y="681990"/>
            <a:ext cx="368236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When the bottom number is 2...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4015105" y="1052195"/>
            <a:ext cx="4293235" cy="1311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In grade 2, the top number still means the same thing - the number of beats in each bar.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4015105" y="2171065"/>
            <a:ext cx="388683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And the bottom number still tells us the value/type of each beat.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10" name="Picture 9" descr="/home/conserv/Pictures/Screenshots/Screenshot from 2022-09-28 16-38-23.pngScreenshot from 2022-09-28 16-38-2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376045" y="1242695"/>
            <a:ext cx="2267585" cy="250126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590040" y="1242695"/>
            <a:ext cx="1203960" cy="11849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590040" y="2427605"/>
            <a:ext cx="1203960" cy="128460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Google Shape;195;p25"/>
          <p:cNvSpPr/>
          <p:nvPr/>
        </p:nvSpPr>
        <p:spPr>
          <a:xfrm>
            <a:off x="4025265" y="3130550"/>
            <a:ext cx="4591685" cy="1644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But what does the 2 mean?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- half notes or minims. If you want to remember easily, take note that 4 is a denominator for quarter and 2 is a denominator for half.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" name="Google Shape;195;p25"/>
          <p:cNvSpPr/>
          <p:nvPr/>
        </p:nvSpPr>
        <p:spPr>
          <a:xfrm>
            <a:off x="1094105" y="3765550"/>
            <a:ext cx="292163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3/2 therefore means 3 minim beats in each bar.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2" grpId="1"/>
      <p:bldP spid="8" grpId="1" animBg="1"/>
      <p:bldP spid="9" grpId="0" animBg="1"/>
      <p:bldP spid="4" grpId="0"/>
      <p:bldP spid="9" grpId="1" animBg="1"/>
      <p:bldP spid="4" grpId="1"/>
      <p:bldP spid="11" grpId="0"/>
      <p:bldP spid="11" grpId="1"/>
      <p:bldP spid="12" grpId="0"/>
      <p:bldP spid="1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reenshot from 2022-09-28 16-44-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27675" y="840740"/>
            <a:ext cx="1704975" cy="1880870"/>
          </a:xfrm>
          <a:prstGeom prst="rect">
            <a:avLst/>
          </a:prstGeom>
        </p:spPr>
      </p:pic>
      <p:pic>
        <p:nvPicPr>
          <p:cNvPr id="3" name="Picture 2" descr="Screenshot from 2022-09-28 16-44-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865" y="840740"/>
            <a:ext cx="1704975" cy="188023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4277360" y="1105535"/>
            <a:ext cx="8521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7200"/>
              <a:t>=</a:t>
            </a:r>
            <a:endParaRPr lang="en-US" sz="7200"/>
          </a:p>
        </p:txBody>
      </p:sp>
      <p:sp>
        <p:nvSpPr>
          <p:cNvPr id="12" name="Google Shape;195;p25"/>
          <p:cNvSpPr/>
          <p:nvPr/>
        </p:nvSpPr>
        <p:spPr>
          <a:xfrm>
            <a:off x="1094105" y="3064510"/>
            <a:ext cx="7014845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time signature 2/2 means there are two minims in each bar.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95;p25"/>
          <p:cNvSpPr/>
          <p:nvPr/>
        </p:nvSpPr>
        <p:spPr>
          <a:xfrm>
            <a:off x="1089660" y="3658870"/>
            <a:ext cx="7019290" cy="1083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There is another way of writing the 2/2 time signature, as shown in the image on the top right side of this slide. It is called alla breve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5" grpId="0"/>
      <p:bldP spid="4" grpId="0"/>
      <p:bldP spid="5" grpId="1"/>
      <p:bldP spid="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reenshot from 2022-09-28 16-51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5280" y="1161415"/>
            <a:ext cx="3105785" cy="1477645"/>
          </a:xfrm>
          <a:prstGeom prst="rect">
            <a:avLst/>
          </a:prstGeom>
        </p:spPr>
      </p:pic>
      <p:sp>
        <p:nvSpPr>
          <p:cNvPr id="176" name="Google Shape;176;p24"/>
          <p:cNvSpPr/>
          <p:nvPr/>
        </p:nvSpPr>
        <p:spPr>
          <a:xfrm>
            <a:off x="2626995" y="769620"/>
            <a:ext cx="416814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Time signatures with a minim beat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76;p24"/>
          <p:cNvSpPr/>
          <p:nvPr/>
        </p:nvSpPr>
        <p:spPr>
          <a:xfrm>
            <a:off x="2047875" y="2791460"/>
            <a:ext cx="524002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time signature of the above measure?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76;p24"/>
          <p:cNvSpPr/>
          <p:nvPr/>
        </p:nvSpPr>
        <p:spPr>
          <a:xfrm>
            <a:off x="2058035" y="3225165"/>
            <a:ext cx="5240020" cy="977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Although you will be perfectly correct if you say the time signature of the bar above is 4/4, it is also a perfectly correct 2/2 bar.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61410" y="1375410"/>
            <a:ext cx="739140" cy="10496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527550" y="1156970"/>
            <a:ext cx="1311275" cy="12725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7" grpId="0" animBg="1"/>
      <p:bldP spid="8" grpId="0" animBg="1"/>
      <p:bldP spid="5" grpId="1"/>
      <p:bldP spid="7" grpId="1" animBg="1"/>
      <p:bldP spid="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/home/conserv/Pictures/Screenshots/Screenshot from 2022-09-28 16-59-28.pngScreenshot from 2022-09-28 16-59-2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75280" y="1342390"/>
            <a:ext cx="3105785" cy="1115695"/>
          </a:xfrm>
          <a:prstGeom prst="rect">
            <a:avLst/>
          </a:prstGeom>
        </p:spPr>
      </p:pic>
      <p:sp>
        <p:nvSpPr>
          <p:cNvPr id="176" name="Google Shape;176;p24"/>
          <p:cNvSpPr/>
          <p:nvPr/>
        </p:nvSpPr>
        <p:spPr>
          <a:xfrm>
            <a:off x="2626995" y="769620"/>
            <a:ext cx="416814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Time signatures with a minim beat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76;p24"/>
          <p:cNvSpPr/>
          <p:nvPr/>
        </p:nvSpPr>
        <p:spPr>
          <a:xfrm>
            <a:off x="2047875" y="2791460"/>
            <a:ext cx="524002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time signature of the above measure?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76;p24"/>
          <p:cNvSpPr/>
          <p:nvPr/>
        </p:nvSpPr>
        <p:spPr>
          <a:xfrm>
            <a:off x="2058035" y="3225165"/>
            <a:ext cx="5240020" cy="63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time signatue of the above bar is 3/2 - three minims in each bar.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76;p24"/>
          <p:cNvSpPr/>
          <p:nvPr/>
        </p:nvSpPr>
        <p:spPr>
          <a:xfrm>
            <a:off x="2053590" y="3834130"/>
            <a:ext cx="5240020" cy="63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Notice each minim beat as shown by the red rectangles.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43300" y="1252855"/>
            <a:ext cx="983615" cy="10496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27550" y="1379855"/>
            <a:ext cx="739140" cy="10496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267960" y="1302385"/>
            <a:ext cx="739140" cy="10496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9" grpId="0" animBg="1"/>
      <p:bldP spid="6" grpId="0" animBg="1"/>
      <p:bldP spid="7" grpId="0" animBg="1"/>
      <p:bldP spid="3" grpId="0"/>
      <p:bldP spid="5" grpId="1"/>
      <p:bldP spid="9" grpId="1" animBg="1"/>
      <p:bldP spid="6" grpId="1" animBg="1"/>
      <p:bldP spid="7" grpId="1" animBg="1"/>
      <p:bldP spid="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/home/conserv/Pictures/Screenshots/Screenshot from 2022-09-28 17-05-01.pngScreenshot from 2022-09-28 17-05-0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59330" y="1268730"/>
            <a:ext cx="4624705" cy="1271905"/>
          </a:xfrm>
          <a:prstGeom prst="rect">
            <a:avLst/>
          </a:prstGeom>
        </p:spPr>
      </p:pic>
      <p:sp>
        <p:nvSpPr>
          <p:cNvPr id="176" name="Google Shape;176;p24"/>
          <p:cNvSpPr/>
          <p:nvPr/>
        </p:nvSpPr>
        <p:spPr>
          <a:xfrm>
            <a:off x="2626995" y="769620"/>
            <a:ext cx="416814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Time signatures with a minim beat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76;p24"/>
          <p:cNvSpPr/>
          <p:nvPr/>
        </p:nvSpPr>
        <p:spPr>
          <a:xfrm>
            <a:off x="2047875" y="2791460"/>
            <a:ext cx="5240020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time signature of the above measure?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76;p24"/>
          <p:cNvSpPr/>
          <p:nvPr/>
        </p:nvSpPr>
        <p:spPr>
          <a:xfrm>
            <a:off x="2058035" y="3225165"/>
            <a:ext cx="5240020" cy="63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time signatue of the above bar is 4/2 - four minims in each bar.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76;p24"/>
          <p:cNvSpPr/>
          <p:nvPr/>
        </p:nvSpPr>
        <p:spPr>
          <a:xfrm>
            <a:off x="2053590" y="3834130"/>
            <a:ext cx="5240020" cy="63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Notice each minim beat as shown by the red rectangles.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6730" y="1252855"/>
            <a:ext cx="983615" cy="10496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61155" y="1365250"/>
            <a:ext cx="1032510" cy="10496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267960" y="1302385"/>
            <a:ext cx="676275" cy="10496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979160" y="1327150"/>
            <a:ext cx="676275" cy="10496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3" grpId="0"/>
      <p:bldP spid="9" grpId="0" animBg="1"/>
      <p:bldP spid="6" grpId="0" animBg="1"/>
      <p:bldP spid="7" grpId="0" animBg="1"/>
      <p:bldP spid="8" grpId="0" animBg="1"/>
      <p:bldP spid="5" grpId="1"/>
      <p:bldP spid="3" grpId="1"/>
      <p:bldP spid="9" grpId="1" animBg="1"/>
      <p:bldP spid="6" grpId="1" animBg="1"/>
      <p:bldP spid="7" grpId="1" animBg="1"/>
      <p:bldP spid="8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2996565" y="681990"/>
            <a:ext cx="368236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When the bottom number is 8...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4015105" y="1052195"/>
            <a:ext cx="4601845" cy="62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Top number - number of beats in each bar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4015105" y="1671320"/>
            <a:ext cx="4601845" cy="568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Bottom number - value/type of each beat.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10" name="Picture 9" descr="/home/conserv/Pictures/Screenshots/Screenshot from 2022-09-28 17-22-12.pngScreenshot from 2022-09-28 17-22-1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596708" y="1242695"/>
            <a:ext cx="1826260" cy="250126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590040" y="1242695"/>
            <a:ext cx="1203960" cy="11849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590040" y="2427605"/>
            <a:ext cx="1203960" cy="128460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Google Shape;195;p25"/>
          <p:cNvSpPr/>
          <p:nvPr/>
        </p:nvSpPr>
        <p:spPr>
          <a:xfrm>
            <a:off x="4025265" y="2137410"/>
            <a:ext cx="4591685" cy="58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</a:t>
            </a: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But what does the 8 mean?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" name="Google Shape;195;p25"/>
          <p:cNvSpPr/>
          <p:nvPr/>
        </p:nvSpPr>
        <p:spPr>
          <a:xfrm>
            <a:off x="1094105" y="3765550"/>
            <a:ext cx="292163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3/8 therefore means 3 quaver beats in each bar.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5265" y="2577465"/>
            <a:ext cx="4501515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- 8 means 8th notes or quavers. If you want to remember easily, take note that 8 is a denominator for eighth, 4 is a denominator for quarter and 2 is a denominator for half.</a:t>
            </a:r>
            <a:endParaRPr lang="en-US" altLang="tr-TR" sz="20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2" grpId="1"/>
      <p:bldP spid="8" grpId="1" animBg="1"/>
      <p:bldP spid="4" grpId="0"/>
      <p:bldP spid="9" grpId="0" animBg="1"/>
      <p:bldP spid="11" grpId="0"/>
      <p:bldP spid="4" grpId="1"/>
      <p:bldP spid="9" grpId="1" animBg="1"/>
      <p:bldP spid="11" grpId="1"/>
      <p:bldP spid="3" grpId="0"/>
      <p:bldP spid="3" grpId="1"/>
      <p:bldP spid="12" grpId="0"/>
      <p:bldP spid="1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reenshot from 2022-09-28 17-34-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93800" y="1130300"/>
            <a:ext cx="7115175" cy="1685925"/>
          </a:xfrm>
          <a:prstGeom prst="rect">
            <a:avLst/>
          </a:prstGeom>
        </p:spPr>
      </p:pic>
      <p:sp>
        <p:nvSpPr>
          <p:cNvPr id="176" name="Google Shape;176;p24"/>
          <p:cNvSpPr/>
          <p:nvPr/>
        </p:nvSpPr>
        <p:spPr>
          <a:xfrm>
            <a:off x="2996565" y="681990"/>
            <a:ext cx="368236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When the bottom number is 8...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76;p24"/>
          <p:cNvSpPr/>
          <p:nvPr/>
        </p:nvSpPr>
        <p:spPr>
          <a:xfrm>
            <a:off x="1438910" y="2877185"/>
            <a:ext cx="6870065" cy="77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above bars/measures are examples of how three quaver beats in a bar looks like in notation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76;p24"/>
          <p:cNvSpPr/>
          <p:nvPr/>
        </p:nvSpPr>
        <p:spPr>
          <a:xfrm>
            <a:off x="1449070" y="3588385"/>
            <a:ext cx="6870065" cy="77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Notice the number of quavers in each bar is 3 and everything with flags are beamed together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4" grpId="1"/>
      <p:bldP spid="3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/home/conserv/Pictures/Screenshots/Screenshot from 2022-09-28 17-34-57.pngScreenshot from 2022-09-28 17-34-5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089025" y="1130300"/>
            <a:ext cx="7324725" cy="1685925"/>
          </a:xfrm>
          <a:prstGeom prst="rect">
            <a:avLst/>
          </a:prstGeom>
        </p:spPr>
      </p:pic>
      <p:sp>
        <p:nvSpPr>
          <p:cNvPr id="176" name="Google Shape;176;p24"/>
          <p:cNvSpPr/>
          <p:nvPr/>
        </p:nvSpPr>
        <p:spPr>
          <a:xfrm>
            <a:off x="2996565" y="681990"/>
            <a:ext cx="368236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When the bottom number is 8...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76;p24"/>
          <p:cNvSpPr/>
          <p:nvPr/>
        </p:nvSpPr>
        <p:spPr>
          <a:xfrm>
            <a:off x="1438910" y="2877185"/>
            <a:ext cx="6870065" cy="77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above bars/measures are examples of how three quaver beats in a bar looks like in notation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76;p24"/>
          <p:cNvSpPr/>
          <p:nvPr/>
        </p:nvSpPr>
        <p:spPr>
          <a:xfrm>
            <a:off x="1449070" y="3588385"/>
            <a:ext cx="6870065" cy="77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Notice the number of quavers in each bar is 3 and everything with flags are beamed together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4" grpId="1"/>
      <p:bldP spid="3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6" name="Google Shape;176;p24"/>
          <p:cNvSpPr/>
          <p:nvPr/>
        </p:nvSpPr>
        <p:spPr>
          <a:xfrm>
            <a:off x="2454275" y="681990"/>
            <a:ext cx="422465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Rewriting rhythms in different metres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76;p24"/>
          <p:cNvSpPr/>
          <p:nvPr/>
        </p:nvSpPr>
        <p:spPr>
          <a:xfrm>
            <a:off x="1131570" y="1276350"/>
            <a:ext cx="6870065" cy="77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It is </a:t>
            </a:r>
            <a:r>
              <a:rPr lang="en-US" altLang="tr-TR" sz="1800" b="1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possible 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 rewrite rhythms </a:t>
            </a:r>
            <a:r>
              <a:rPr lang="en-US" altLang="tr-TR" sz="1800" b="1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different time signatures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by </a:t>
            </a:r>
            <a:r>
              <a:rPr lang="en-US" altLang="tr-TR" sz="1800" b="1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changing the type of beat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76;p24"/>
          <p:cNvSpPr/>
          <p:nvPr/>
        </p:nvSpPr>
        <p:spPr>
          <a:xfrm>
            <a:off x="1127125" y="2089785"/>
            <a:ext cx="6870065" cy="77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thing to keep in mind when writing a rhythm or a section of music in a different metre is the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type of beat.</a:t>
            </a:r>
            <a:endParaRPr lang="en-US" altLang="tr-TR" sz="1800" b="1">
              <a:solidFill>
                <a:srgbClr val="C00000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76;p24"/>
          <p:cNvSpPr/>
          <p:nvPr/>
        </p:nvSpPr>
        <p:spPr>
          <a:xfrm>
            <a:off x="1122680" y="2771775"/>
            <a:ext cx="6870065" cy="77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When music is rewritten in a different metre, it sounds exactly the same way.</a:t>
            </a:r>
            <a:endParaRPr lang="en-US" altLang="tr-TR" sz="1800" b="1">
              <a:solidFill>
                <a:srgbClr val="C00000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76;p24"/>
          <p:cNvSpPr/>
          <p:nvPr/>
        </p:nvSpPr>
        <p:spPr>
          <a:xfrm>
            <a:off x="1132840" y="3468370"/>
            <a:ext cx="6870065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Think about it, if there are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two crotchet BEATS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in each bar, or if there are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two minim BEATS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in each bar, which one of the above </a:t>
            </a:r>
            <a:r>
              <a:rPr lang="en-US" altLang="tr-TR" sz="1800" b="1">
                <a:solidFill>
                  <a:srgbClr val="C00000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has MORE BEATS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than the other?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Scales 1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05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Intervals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07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Scales 2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06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36465" y="3684270"/>
            <a:ext cx="483235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08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Tonic Triads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reenshot from 2022-09-28 17-45-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845" y="908685"/>
            <a:ext cx="8829675" cy="1476375"/>
          </a:xfrm>
          <a:prstGeom prst="rect">
            <a:avLst/>
          </a:prstGeom>
        </p:spPr>
      </p:pic>
      <p:pic>
        <p:nvPicPr>
          <p:cNvPr id="3" name="Picture 2" descr="Screenshot from 2022-09-28 17-45-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" y="2151380"/>
            <a:ext cx="8829675" cy="1476375"/>
          </a:xfrm>
          <a:prstGeom prst="rect">
            <a:avLst/>
          </a:prstGeom>
        </p:spPr>
      </p:pic>
      <p:sp>
        <p:nvSpPr>
          <p:cNvPr id="4" name="Google Shape;176;p24"/>
          <p:cNvSpPr/>
          <p:nvPr/>
        </p:nvSpPr>
        <p:spPr>
          <a:xfrm>
            <a:off x="1131570" y="896620"/>
            <a:ext cx="6870065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For example, this rhythm, which has four beats in a bar...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76;p24"/>
          <p:cNvSpPr/>
          <p:nvPr/>
        </p:nvSpPr>
        <p:spPr>
          <a:xfrm>
            <a:off x="1131570" y="2195195"/>
            <a:ext cx="6870065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... can be rewritten like this, with four minim beats in a bar.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76;p24"/>
          <p:cNvSpPr/>
          <p:nvPr/>
        </p:nvSpPr>
        <p:spPr>
          <a:xfrm>
            <a:off x="1122680" y="3312160"/>
            <a:ext cx="6870065" cy="1005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Can you see that in the 4/2 rhythm, the time values have been </a:t>
            </a:r>
            <a:r>
              <a:rPr lang="en-US" altLang="tr-TR" sz="1800" b="1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doubled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? Count and see whether there are more than enough beats in any of the bars.</a:t>
            </a:r>
            <a:endParaRPr lang="en-US" altLang="tr-TR" sz="1800" b="1">
              <a:solidFill>
                <a:srgbClr val="C00000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/home/conserv/Pictures/Screenshots/Screenshot from 2022-09-28 17-47-07.pngScreenshot from 2022-09-28 17-47-0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56845" y="908685"/>
            <a:ext cx="8829675" cy="1476375"/>
          </a:xfrm>
          <a:prstGeom prst="rect">
            <a:avLst/>
          </a:prstGeom>
        </p:spPr>
      </p:pic>
      <p:pic>
        <p:nvPicPr>
          <p:cNvPr id="3" name="Picture 2" descr="/home/conserv/Pictures/Screenshots/Screenshot from 2022-09-28 17-47-15.pngScreenshot from 2022-09-28 17-47-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57480" y="2151380"/>
            <a:ext cx="8829675" cy="1476375"/>
          </a:xfrm>
          <a:prstGeom prst="rect">
            <a:avLst/>
          </a:prstGeom>
        </p:spPr>
      </p:pic>
      <p:sp>
        <p:nvSpPr>
          <p:cNvPr id="4" name="Google Shape;176;p24"/>
          <p:cNvSpPr/>
          <p:nvPr/>
        </p:nvSpPr>
        <p:spPr>
          <a:xfrm>
            <a:off x="1131570" y="896620"/>
            <a:ext cx="6870065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And this 2/2 rhythm, which has </a:t>
            </a:r>
            <a:r>
              <a:rPr lang="en-US" altLang="tr-TR" sz="1800" b="1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two minim beats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in a bar...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76;p24"/>
          <p:cNvSpPr/>
          <p:nvPr/>
        </p:nvSpPr>
        <p:spPr>
          <a:xfrm>
            <a:off x="1131570" y="2195195"/>
            <a:ext cx="6870065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... can be rewritten like this, with </a:t>
            </a:r>
            <a:r>
              <a:rPr lang="en-US" altLang="tr-TR" sz="1800" b="1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two crotchet beats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in a bar.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76;p24"/>
          <p:cNvSpPr/>
          <p:nvPr/>
        </p:nvSpPr>
        <p:spPr>
          <a:xfrm>
            <a:off x="1122680" y="3312160"/>
            <a:ext cx="6870065" cy="1005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Can you see that in the 2/4 rhythm, the time values have been </a:t>
            </a:r>
            <a:r>
              <a:rPr lang="en-US" altLang="tr-TR" sz="1800" b="1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halved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? Count and see whether there are more than enough beats in any of the bars.</a:t>
            </a:r>
            <a:endParaRPr lang="en-US" altLang="tr-TR" sz="1800" b="1">
              <a:solidFill>
                <a:srgbClr val="C00000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6" name="Google Shape;176;p24"/>
          <p:cNvSpPr/>
          <p:nvPr/>
        </p:nvSpPr>
        <p:spPr>
          <a:xfrm>
            <a:off x="2938780" y="770255"/>
            <a:ext cx="422465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By </a:t>
            </a:r>
            <a:r>
              <a:rPr lang="en-US" altLang="tr-TR" sz="1800" b="1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DOUBLING 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time values ...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76;p24"/>
          <p:cNvSpPr/>
          <p:nvPr/>
        </p:nvSpPr>
        <p:spPr>
          <a:xfrm>
            <a:off x="3582035" y="1461135"/>
            <a:ext cx="2727960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can be rewritten as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76;p24"/>
          <p:cNvSpPr/>
          <p:nvPr/>
        </p:nvSpPr>
        <p:spPr>
          <a:xfrm>
            <a:off x="3592195" y="2245360"/>
            <a:ext cx="2727960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can be rewritten as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76;p24"/>
          <p:cNvSpPr/>
          <p:nvPr/>
        </p:nvSpPr>
        <p:spPr>
          <a:xfrm>
            <a:off x="3587750" y="3029585"/>
            <a:ext cx="2727960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can be rewritten as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76;p24"/>
          <p:cNvSpPr/>
          <p:nvPr/>
        </p:nvSpPr>
        <p:spPr>
          <a:xfrm>
            <a:off x="3583305" y="3872230"/>
            <a:ext cx="2727960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can be rewritten as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6" name="Picture 5" descr="Screenshot from 2022-09-28 18-03-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04795" y="1256665"/>
            <a:ext cx="573405" cy="754380"/>
          </a:xfrm>
          <a:prstGeom prst="rect">
            <a:avLst/>
          </a:prstGeom>
        </p:spPr>
      </p:pic>
      <p:pic>
        <p:nvPicPr>
          <p:cNvPr id="7" name="Picture 6" descr="Screenshot from 2022-09-28 18-03-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099310"/>
            <a:ext cx="549275" cy="722630"/>
          </a:xfrm>
          <a:prstGeom prst="rect">
            <a:avLst/>
          </a:prstGeom>
        </p:spPr>
      </p:pic>
      <p:pic>
        <p:nvPicPr>
          <p:cNvPr id="8" name="Picture 7" descr="Screenshot from 2022-09-28 18-04-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430" y="2888615"/>
            <a:ext cx="544830" cy="716280"/>
          </a:xfrm>
          <a:prstGeom prst="rect">
            <a:avLst/>
          </a:prstGeom>
        </p:spPr>
      </p:pic>
      <p:pic>
        <p:nvPicPr>
          <p:cNvPr id="9" name="Picture 8" descr="Screenshot from 2022-09-28 18-05-0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8605" y="3744595"/>
            <a:ext cx="541655" cy="711835"/>
          </a:xfrm>
          <a:prstGeom prst="rect">
            <a:avLst/>
          </a:prstGeom>
        </p:spPr>
      </p:pic>
      <p:pic>
        <p:nvPicPr>
          <p:cNvPr id="10" name="Picture 9" descr="/home/conserv/Pictures/Screenshots/Screenshot from 2022-09-28 18-03-40.pngScreenshot from 2022-09-28 18-03-4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750560" y="1252538"/>
            <a:ext cx="573405" cy="753745"/>
          </a:xfrm>
          <a:prstGeom prst="rect">
            <a:avLst/>
          </a:prstGeom>
        </p:spPr>
      </p:pic>
      <p:pic>
        <p:nvPicPr>
          <p:cNvPr id="11" name="Picture 10" descr="/home/conserv/Pictures/Screenshots/Screenshot from 2022-09-28 18-04-04.pngScreenshot from 2022-09-28 18-04-0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765165" y="2095183"/>
            <a:ext cx="549275" cy="721995"/>
          </a:xfrm>
          <a:prstGeom prst="rect">
            <a:avLst/>
          </a:prstGeom>
        </p:spPr>
      </p:pic>
      <p:pic>
        <p:nvPicPr>
          <p:cNvPr id="12" name="Picture 11" descr="/home/conserv/Pictures/Screenshots/Screenshot from 2022-09-28 18-04-31.pngScreenshot from 2022-09-28 18-04-31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5751513" y="2884170"/>
            <a:ext cx="544195" cy="716280"/>
          </a:xfrm>
          <a:prstGeom prst="rect">
            <a:avLst/>
          </a:prstGeom>
        </p:spPr>
      </p:pic>
      <p:pic>
        <p:nvPicPr>
          <p:cNvPr id="13" name="Picture 12" descr="/home/conserv/Pictures/Screenshots/Screenshot from 2022-09-28 18-03-55.pngScreenshot from 2022-09-28 18-03-5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54688" y="3740468"/>
            <a:ext cx="541020" cy="7112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6" name="Google Shape;176;p24"/>
          <p:cNvSpPr/>
          <p:nvPr/>
        </p:nvSpPr>
        <p:spPr>
          <a:xfrm>
            <a:off x="2938780" y="770255"/>
            <a:ext cx="422465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By </a:t>
            </a:r>
            <a:r>
              <a:rPr lang="en-US" altLang="tr-TR" sz="1800" b="1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HALVING </a:t>
            </a: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time values ...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76;p24"/>
          <p:cNvSpPr/>
          <p:nvPr/>
        </p:nvSpPr>
        <p:spPr>
          <a:xfrm>
            <a:off x="3582035" y="1461135"/>
            <a:ext cx="2727960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can be rewritten as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76;p24"/>
          <p:cNvSpPr/>
          <p:nvPr/>
        </p:nvSpPr>
        <p:spPr>
          <a:xfrm>
            <a:off x="3592195" y="2245360"/>
            <a:ext cx="2727960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can be rewritten as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76;p24"/>
          <p:cNvSpPr/>
          <p:nvPr/>
        </p:nvSpPr>
        <p:spPr>
          <a:xfrm>
            <a:off x="3587750" y="3029585"/>
            <a:ext cx="2727960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can be rewritten as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76;p24"/>
          <p:cNvSpPr/>
          <p:nvPr/>
        </p:nvSpPr>
        <p:spPr>
          <a:xfrm>
            <a:off x="3583305" y="3872230"/>
            <a:ext cx="2727960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can be rewritten as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6" name="Picture 5" descr="Screenshot from 2022-09-28 18-03-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55005" y="1256665"/>
            <a:ext cx="573405" cy="754380"/>
          </a:xfrm>
          <a:prstGeom prst="rect">
            <a:avLst/>
          </a:prstGeom>
        </p:spPr>
      </p:pic>
      <p:pic>
        <p:nvPicPr>
          <p:cNvPr id="7" name="Picture 6" descr="Screenshot from 2022-09-28 18-03-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9610" y="2099310"/>
            <a:ext cx="549275" cy="722630"/>
          </a:xfrm>
          <a:prstGeom prst="rect">
            <a:avLst/>
          </a:prstGeom>
        </p:spPr>
      </p:pic>
      <p:pic>
        <p:nvPicPr>
          <p:cNvPr id="8" name="Picture 7" descr="Screenshot from 2022-09-28 18-04-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640" y="2888615"/>
            <a:ext cx="544830" cy="716280"/>
          </a:xfrm>
          <a:prstGeom prst="rect">
            <a:avLst/>
          </a:prstGeom>
        </p:spPr>
      </p:pic>
      <p:pic>
        <p:nvPicPr>
          <p:cNvPr id="9" name="Picture 8" descr="Screenshot from 2022-09-28 18-05-0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815" y="3744595"/>
            <a:ext cx="541655" cy="711835"/>
          </a:xfrm>
          <a:prstGeom prst="rect">
            <a:avLst/>
          </a:prstGeom>
        </p:spPr>
      </p:pic>
      <p:pic>
        <p:nvPicPr>
          <p:cNvPr id="10" name="Picture 9" descr="/home/conserv/Pictures/Screenshots/Screenshot from 2022-09-28 18-03-40.pngScreenshot from 2022-09-28 18-03-4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902585" y="1252538"/>
            <a:ext cx="573405" cy="753745"/>
          </a:xfrm>
          <a:prstGeom prst="rect">
            <a:avLst/>
          </a:prstGeom>
        </p:spPr>
      </p:pic>
      <p:pic>
        <p:nvPicPr>
          <p:cNvPr id="11" name="Picture 10" descr="/home/conserv/Pictures/Screenshots/Screenshot from 2022-09-28 18-04-04.pngScreenshot from 2022-09-28 18-04-0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917190" y="2095183"/>
            <a:ext cx="549275" cy="721995"/>
          </a:xfrm>
          <a:prstGeom prst="rect">
            <a:avLst/>
          </a:prstGeom>
        </p:spPr>
      </p:pic>
      <p:pic>
        <p:nvPicPr>
          <p:cNvPr id="12" name="Picture 11" descr="/home/conserv/Pictures/Screenshots/Screenshot from 2022-09-28 18-04-31.pngScreenshot from 2022-09-28 18-04-31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2903538" y="2884170"/>
            <a:ext cx="544195" cy="716280"/>
          </a:xfrm>
          <a:prstGeom prst="rect">
            <a:avLst/>
          </a:prstGeom>
        </p:spPr>
      </p:pic>
      <p:pic>
        <p:nvPicPr>
          <p:cNvPr id="13" name="Picture 12" descr="/home/conserv/Pictures/Screenshots/Screenshot from 2022-09-28 18-03-55.pngScreenshot from 2022-09-28 18-03-5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906713" y="3740468"/>
            <a:ext cx="541020" cy="7112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reenshot from 2022-09-28 18-22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3595" y="792480"/>
            <a:ext cx="7496175" cy="1171575"/>
          </a:xfrm>
          <a:prstGeom prst="rect">
            <a:avLst/>
          </a:prstGeom>
        </p:spPr>
      </p:pic>
      <p:pic>
        <p:nvPicPr>
          <p:cNvPr id="3" name="Picture 2" descr="Screenshot from 2022-09-28 18-22-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865" y="1910715"/>
            <a:ext cx="7496175" cy="1171575"/>
          </a:xfrm>
          <a:prstGeom prst="rect">
            <a:avLst/>
          </a:prstGeom>
        </p:spPr>
      </p:pic>
      <p:sp>
        <p:nvSpPr>
          <p:cNvPr id="176" name="Google Shape;176;p24"/>
          <p:cNvSpPr/>
          <p:nvPr/>
        </p:nvSpPr>
        <p:spPr>
          <a:xfrm>
            <a:off x="2454275" y="681990"/>
            <a:ext cx="422465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Rewriting rhythms in different metres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76;p24"/>
          <p:cNvSpPr/>
          <p:nvPr/>
        </p:nvSpPr>
        <p:spPr>
          <a:xfrm>
            <a:off x="1122680" y="3312160"/>
            <a:ext cx="6870065" cy="668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above melody correctly rewritten using notes of half the values? </a:t>
            </a:r>
            <a:endParaRPr lang="en-US" altLang="tr-TR" sz="1800" b="1">
              <a:solidFill>
                <a:srgbClr val="C00000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76;p24"/>
          <p:cNvSpPr/>
          <p:nvPr/>
        </p:nvSpPr>
        <p:spPr>
          <a:xfrm>
            <a:off x="1118235" y="3964940"/>
            <a:ext cx="6870065" cy="668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Take note that the number of beats doesn’t change but the value/type of beats do change.</a:t>
            </a:r>
            <a:endParaRPr lang="en-US" altLang="tr-TR" sz="1800" b="1">
              <a:solidFill>
                <a:srgbClr val="C00000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42"/>
          <p:cNvSpPr/>
          <p:nvPr/>
        </p:nvSpPr>
        <p:spPr>
          <a:xfrm>
            <a:off x="324163" y="2530592"/>
            <a:ext cx="8496944" cy="1173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tr-TR" sz="72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Thank you, Friends</a:t>
            </a:r>
            <a:endParaRPr sz="72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4030" y="4196080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1" action="ppaction://hlinkfile"/>
              </a:rPr>
              <a:t>www.chezamusicschool.co.ke/mtg2l1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Terms and Signs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09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1" name="MH_Others_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46"/>
          <p:cNvSpPr txBox="1"/>
          <p:nvPr/>
        </p:nvSpPr>
        <p:spPr>
          <a:xfrm>
            <a:off x="1694815" y="843915"/>
            <a:ext cx="5755005" cy="3759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en-US" altLang="tr-TR" sz="2000" b="1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icrosoft YaHei" charset="-122"/>
                <a:cs typeface="Times New Roman" panose="02020603050405020304" pitchFamily="18" charset="0"/>
              </a:rPr>
              <a:t>Terms &amp; Signs for the day:</a:t>
            </a:r>
            <a:endParaRPr lang="en-US" altLang="tr-TR" sz="2000" b="1" kern="0" dirty="0" err="1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Microsoft YaHei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27110" y="1456276"/>
            <a:ext cx="4629320" cy="316928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lvl="8">
              <a:lnSpc>
                <a:spcPct val="120000"/>
              </a:lnSpc>
            </a:pPr>
            <a:r>
              <a:rPr lang="en-US" altLang="zh-CN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fp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(fortepiano)- loud, then immediately quiet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presto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fast (quicker than allegro)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vivace, vivo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lively, quick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lento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slow (slower than adagio)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largo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slow, stately. (same as or slower than lento)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grave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- very slow, solemn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piu mosso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more movement, quicker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meno mosso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- less movement, slower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ritenuto (riten, rit)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getting slower; held back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con moto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with movement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allargando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broadening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dal segno (D.S)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repeat from the sign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2" name="Picture 1" descr="Screenshot from 2022-09-28 11-27-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26000" y="4302760"/>
            <a:ext cx="313690" cy="311785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918120" y="1780031"/>
            <a:ext cx="1064990" cy="9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1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2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05" y="2104492"/>
            <a:ext cx="2087387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Pitch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05" y="2737071"/>
            <a:ext cx="4629320" cy="1603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LEDGER LINES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REWRITING NOTES IN TREBLE CLEF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REWRITING NOTES IN BASS CLEF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4015105" y="769620"/>
            <a:ext cx="191579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Screenshot from 2022-09-28 13-15-32"/>
          <p:cNvPicPr>
            <a:picLocks noChangeAspect="1"/>
          </p:cNvPicPr>
          <p:nvPr/>
        </p:nvPicPr>
        <p:blipFill>
          <a:blip r:embed="rId1"/>
          <a:srcRect l="-610" t="12329" b="18803"/>
          <a:stretch>
            <a:fillRect/>
          </a:stretch>
        </p:blipFill>
        <p:spPr>
          <a:xfrm>
            <a:off x="541655" y="1899920"/>
            <a:ext cx="8060690" cy="1344295"/>
          </a:xfrm>
          <a:prstGeom prst="rect">
            <a:avLst/>
          </a:prstGeom>
        </p:spPr>
      </p:pic>
      <p:sp>
        <p:nvSpPr>
          <p:cNvPr id="145" name="Google Shape;145;p23"/>
          <p:cNvSpPr/>
          <p:nvPr/>
        </p:nvSpPr>
        <p:spPr>
          <a:xfrm>
            <a:off x="541655" y="1423670"/>
            <a:ext cx="169037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Semibreve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2919730" y="1423670"/>
            <a:ext cx="169037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Minim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1" name="Google Shape;145;p23"/>
          <p:cNvSpPr/>
          <p:nvPr/>
        </p:nvSpPr>
        <p:spPr>
          <a:xfrm>
            <a:off x="4609465" y="1419225"/>
            <a:ext cx="122047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Crotchet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" name="Google Shape;145;p23"/>
          <p:cNvSpPr/>
          <p:nvPr/>
        </p:nvSpPr>
        <p:spPr>
          <a:xfrm>
            <a:off x="5904865" y="1429385"/>
            <a:ext cx="122047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Quaver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2" name="Google Shape;145;p23"/>
          <p:cNvSpPr/>
          <p:nvPr/>
        </p:nvSpPr>
        <p:spPr>
          <a:xfrm>
            <a:off x="7317105" y="1424940"/>
            <a:ext cx="148463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Semiquaver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8" name="Google Shape;145;p23"/>
          <p:cNvSpPr/>
          <p:nvPr/>
        </p:nvSpPr>
        <p:spPr>
          <a:xfrm>
            <a:off x="537210" y="3595370"/>
            <a:ext cx="169037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Whole note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9" name="Google Shape;145;p23"/>
          <p:cNvSpPr/>
          <p:nvPr/>
        </p:nvSpPr>
        <p:spPr>
          <a:xfrm>
            <a:off x="2915285" y="3595370"/>
            <a:ext cx="169037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Half note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0" name="Google Shape;145;p23"/>
          <p:cNvSpPr/>
          <p:nvPr/>
        </p:nvSpPr>
        <p:spPr>
          <a:xfrm>
            <a:off x="4208145" y="3590925"/>
            <a:ext cx="1617345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Quarter note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1" name="Google Shape;145;p23"/>
          <p:cNvSpPr/>
          <p:nvPr/>
        </p:nvSpPr>
        <p:spPr>
          <a:xfrm>
            <a:off x="5900420" y="3601085"/>
            <a:ext cx="122047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8th note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2" name="Google Shape;145;p23"/>
          <p:cNvSpPr/>
          <p:nvPr/>
        </p:nvSpPr>
        <p:spPr>
          <a:xfrm>
            <a:off x="7312660" y="3596640"/>
            <a:ext cx="148463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16th note</a:t>
            </a:r>
            <a:endParaRPr lang="en-US" altLang="tr-TR" sz="20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0" grpId="0"/>
      <p:bldP spid="11" grpId="0"/>
      <p:bldP spid="17" grpId="0"/>
      <p:bldP spid="22" grpId="0"/>
      <p:bldP spid="145" grpId="1"/>
      <p:bldP spid="10" grpId="1"/>
      <p:bldP spid="11" grpId="1"/>
      <p:bldP spid="17" grpId="1"/>
      <p:bldP spid="22" grpId="1"/>
      <p:bldP spid="28" grpId="0"/>
      <p:bldP spid="29" grpId="0"/>
      <p:bldP spid="30" grpId="0"/>
      <p:bldP spid="31" grpId="0"/>
      <p:bldP spid="32" grpId="0"/>
      <p:bldP spid="28" grpId="1"/>
      <p:bldP spid="29" grpId="1"/>
      <p:bldP spid="30" grpId="1"/>
      <p:bldP spid="31" grpId="1"/>
      <p:bldP spid="3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4015105" y="769620"/>
            <a:ext cx="191579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Ledger lines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Screenshot from 2022-09-28 13-57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6890" y="2351405"/>
            <a:ext cx="8162925" cy="1400175"/>
          </a:xfrm>
          <a:prstGeom prst="rect">
            <a:avLst/>
          </a:prstGeom>
        </p:spPr>
      </p:pic>
      <p:sp>
        <p:nvSpPr>
          <p:cNvPr id="195" name="Google Shape;195;p25"/>
          <p:cNvSpPr/>
          <p:nvPr/>
        </p:nvSpPr>
        <p:spPr>
          <a:xfrm>
            <a:off x="1362710" y="1242695"/>
            <a:ext cx="6544310" cy="495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Middle C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is placed on a ledger line below the treble clef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372870" y="1647190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Apparently, middle C is not the only note that is written on a ledger line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1094105" y="3984625"/>
            <a:ext cx="337248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There are other letters below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middle C that need ledger lines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4936490" y="3388360"/>
            <a:ext cx="337248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There are other letters above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 that need ledger lines too.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174490" y="3601720"/>
            <a:ext cx="484505" cy="895985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4502785" y="4497705"/>
            <a:ext cx="9404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Middle C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075690" y="2544445"/>
            <a:ext cx="3348355" cy="2449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815840" y="2103755"/>
            <a:ext cx="3493135" cy="21913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3" grpId="1"/>
      <p:bldP spid="8" grpId="1" animBg="1"/>
      <p:bldP spid="4" grpId="0"/>
      <p:bldP spid="9" grpId="0" animBg="1"/>
      <p:bldP spid="4" grpId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4015105" y="769620"/>
            <a:ext cx="191579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Ledger lines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/home/conserv/Pictures/Screenshots/Screenshot from 2022-09-28 13-57-20.pngScreenshot from 2022-09-28 13-57-2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16890" y="2351405"/>
            <a:ext cx="8162925" cy="1400175"/>
          </a:xfrm>
          <a:prstGeom prst="rect">
            <a:avLst/>
          </a:prstGeom>
        </p:spPr>
      </p:pic>
      <p:sp>
        <p:nvSpPr>
          <p:cNvPr id="195" name="Google Shape;195;p25"/>
          <p:cNvSpPr/>
          <p:nvPr/>
        </p:nvSpPr>
        <p:spPr>
          <a:xfrm>
            <a:off x="1362710" y="1242695"/>
            <a:ext cx="6544310" cy="495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Middle C</a:t>
            </a: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is placed on a ledger line above the bass clef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372870" y="1647190"/>
            <a:ext cx="6544310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grade 2 we are going to learn notes up to the 2nd ledger line above and below the clefs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1094105" y="3984625"/>
            <a:ext cx="337248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There are other letters below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that need ledger lines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4936490" y="3388360"/>
            <a:ext cx="337248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There are other letters above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Middle C that need ledger lines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658995" y="2823210"/>
            <a:ext cx="367665" cy="1674495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4502785" y="4497705"/>
            <a:ext cx="9404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Middle C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075690" y="2544445"/>
            <a:ext cx="3348355" cy="2449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815840" y="2103755"/>
            <a:ext cx="3493135" cy="21913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3" grpId="1"/>
      <p:bldP spid="8" grpId="1" animBg="1"/>
      <p:bldP spid="7" grpId="0"/>
      <p:bldP spid="7" grpId="1"/>
      <p:bldP spid="9" grpId="0" animBg="1"/>
      <p:bldP spid="4" grpId="0"/>
      <p:bldP spid="9" grpId="1" animBg="1"/>
      <p:bldP spid="4" grpId="1"/>
    </p:bldLst>
  </p:timing>
</p:sld>
</file>

<file path=ppt/tags/tag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0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11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12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3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14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15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16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17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1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19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2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0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22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23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24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5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6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7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3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4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5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6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7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9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heme/theme1.xml><?xml version="1.0" encoding="utf-8"?>
<a:theme xmlns:a="http://schemas.openxmlformats.org/drawingml/2006/main" name="My Music Powerpoint Template - www.freepptbackgrounds.net">
  <a:themeElements>
    <a:clrScheme name="自定义 39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3F3F3F"/>
      </a:accent1>
      <a:accent2>
        <a:srgbClr val="7F7F7F"/>
      </a:accent2>
      <a:accent3>
        <a:srgbClr val="3F3F3F"/>
      </a:accent3>
      <a:accent4>
        <a:srgbClr val="7F7F7F"/>
      </a:accent4>
      <a:accent5>
        <a:srgbClr val="3F3F3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y Music Powerpoint Template - www.freepptbackgrounds.net">
  <a:themeElements>
    <a:clrScheme name="自定义 39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3F3F3F"/>
      </a:accent1>
      <a:accent2>
        <a:srgbClr val="7F7F7F"/>
      </a:accent2>
      <a:accent3>
        <a:srgbClr val="3F3F3F"/>
      </a:accent3>
      <a:accent4>
        <a:srgbClr val="7F7F7F"/>
      </a:accent4>
      <a:accent5>
        <a:srgbClr val="3F3F3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7164</Words>
  <Application>WPS Presentation</Application>
  <PresentationFormat/>
  <Paragraphs>335</Paragraphs>
  <Slides>35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35</vt:i4>
      </vt:variant>
    </vt:vector>
  </HeadingPairs>
  <TitlesOfParts>
    <vt:vector size="54" baseType="lpstr">
      <vt:lpstr>Arial</vt:lpstr>
      <vt:lpstr>SimSun</vt:lpstr>
      <vt:lpstr>Wingdings</vt:lpstr>
      <vt:lpstr>Arial</vt:lpstr>
      <vt:lpstr>Georgia</vt:lpstr>
      <vt:lpstr>Calibri</vt:lpstr>
      <vt:lpstr>Trebuchet MS</vt:lpstr>
      <vt:lpstr>Microsoft YaHei</vt:lpstr>
      <vt:lpstr>文泉驿正黑</vt:lpstr>
      <vt:lpstr>Calibri</vt:lpstr>
      <vt:lpstr>幼圆</vt:lpstr>
      <vt:lpstr>Verdana</vt:lpstr>
      <vt:lpstr>Arial Narrow</vt:lpstr>
      <vt:lpstr>Times New Roman</vt:lpstr>
      <vt:lpstr>Microsoft YaHei</vt:lpstr>
      <vt:lpstr>Arial Unicode MS</vt:lpstr>
      <vt:lpstr>WenQuanYi Zen Hei</vt:lpstr>
      <vt:lpstr>My Music Powerpoint Template - www.freepptbackgrounds.net</vt:lpstr>
      <vt:lpstr>1_My Music Powerpoint Template - www.freepptbackgrounds.net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conserv</cp:lastModifiedBy>
  <cp:revision>88</cp:revision>
  <dcterms:created xsi:type="dcterms:W3CDTF">2022-09-28T19:06:03Z</dcterms:created>
  <dcterms:modified xsi:type="dcterms:W3CDTF">2022-09-28T19:06:03Z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1033-11.1.0.11664</vt:lpwstr>
  </property>
</Properties>
</file>